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6" r:id="rId3"/>
    <p:sldId id="300" r:id="rId4"/>
    <p:sldId id="299" r:id="rId5"/>
    <p:sldId id="268" r:id="rId6"/>
    <p:sldId id="287" r:id="rId7"/>
    <p:sldId id="288" r:id="rId8"/>
    <p:sldId id="289" r:id="rId9"/>
    <p:sldId id="291" r:id="rId10"/>
    <p:sldId id="290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83" r:id="rId19"/>
  </p:sldIdLst>
  <p:sldSz cx="9144000" cy="6858000" type="screen4x3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riana\&#1053;&#1086;&#1074;&#1080;%20&#1048;&#1079;&#1073;&#1086;&#1088;&#1080;%202021\&#1041;&#1088;&#1086;&#1081;%20&#1075;&#1083;&#1072;&#1089;&#1091;&#1074;&#1072;&#1083;&#1080;-&#1087;&#1086;%20&#1087;&#1088;&#1086;&#1090;&#1086;&#1082;&#1086;&#1083;&#1080;-&#1085;&#1086;&#107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riana\Desktop\Copy%20of%20&#1041;&#1088;&#1086;&#1081;%20&#1075;&#1083;&#1072;&#1089;&#1091;&#1074;&#1072;&#1083;&#1080;-&#1087;&#1086;%20&#1087;&#1088;&#1086;&#1090;&#1086;&#1082;&#1086;&#1083;&#1080;-&#1085;&#1086;&#1074;-&#1046;&#1072;&#1082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riana\Desktop\Copy%20of%20&#1041;&#1088;&#1086;&#1081;%20&#1075;&#1083;&#1072;&#1089;&#1091;&#1074;&#1072;&#1083;&#1080;-&#1087;&#1086;%20&#1087;&#1088;&#1086;&#1090;&#1086;&#1082;&#1086;&#1083;&#1080;-&#1085;&#1086;&#1074;-&#1046;&#1072;&#1082;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riana\&#1053;&#1086;&#1074;&#1080;%20&#1048;&#1079;&#1073;&#1086;&#1088;&#1080;%202021\&#1041;&#1088;&#1086;&#1081;%20&#1075;&#1083;&#1072;&#1089;&#1091;&#1074;&#1072;&#1083;&#1080;-&#1087;&#1086;%20&#1087;&#1088;&#1086;&#1090;&#1086;&#1082;&#1086;&#1083;&#1080;-&#1085;&#1086;&#107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riana\&#1053;&#1086;&#1074;&#1080;%20&#1048;&#1079;&#1073;&#1086;&#1088;&#1080;%202021\&#1041;&#1088;&#1086;&#1081;%20&#1075;&#1083;&#1072;&#1089;&#1091;&#1074;&#1072;&#1083;&#1080;-&#1087;&#1086;%20&#1087;&#1088;&#1086;&#1090;&#1086;&#1082;&#1086;&#1083;&#1080;-&#1085;&#1086;&#107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anastasov\Desktop\&#1048;&#1079;&#1073;&#1086;&#1088;&#1080;\&#1041;&#1088;&#1086;&#1081;%20&#1075;&#1083;&#1072;&#1089;&#1091;&#1074;&#1072;&#1083;&#1080;-&#1087;&#1086;%20&#1087;&#1088;&#1086;&#1090;&#1086;&#1082;&#1086;&#1083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riana\Desktop\Copy%20of%20&#1041;&#1088;&#1086;&#1081;%20&#1075;&#1083;&#1072;&#1089;&#1091;&#1074;&#1072;&#1083;&#1080;-&#1087;&#1086;%20&#1087;&#1088;&#1086;&#1090;&#1086;&#1082;&#1086;&#1083;&#1080;-&#1085;&#1086;&#1074;-&#1046;&#1072;&#108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riana\Desktop\Copy%20of%20&#1041;&#1088;&#1086;&#1081;%20&#1075;&#1083;&#1072;&#1089;&#1091;&#1074;&#1072;&#1083;&#1080;-&#1087;&#1086;%20&#1087;&#1088;&#1086;&#1090;&#1086;&#1082;&#1086;&#1083;&#1080;-&#1085;&#1086;&#1074;-&#1046;&#1072;&#1082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anastasov\Desktop\&#1048;&#1079;&#1073;&#1086;&#1088;&#1080;\&#1041;&#1088;&#1086;&#1081;%20&#1075;&#1083;&#1072;&#1089;&#1091;&#1074;&#1072;&#1083;&#1080;-&#1087;&#1086;%20&#1087;&#1088;&#1086;&#1090;&#1086;&#1082;&#1086;&#1083;&#108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riana\Desktop\Copy%20of%20&#1041;&#1088;&#1086;&#1081;%20&#1075;&#1083;&#1072;&#1089;&#1091;&#1074;&#1072;&#1083;&#1080;-&#1087;&#1086;%20&#1087;&#1088;&#1086;&#1090;&#1086;&#1082;&#1086;&#1083;&#1080;-&#1085;&#1086;&#1074;-&#1046;&#1072;&#1082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.anastasov\Desktop\&#1048;&#1079;&#1073;&#1086;&#1088;&#1080;\&#1041;&#1088;&#1086;&#1081;%20&#1075;&#1083;&#1072;&#1089;&#1091;&#1074;&#1072;&#1083;&#1080;-&#1087;&#1086;%20&#1087;&#1088;&#1086;&#1090;&#1086;&#1082;&#1086;&#1083;&#108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2400" dirty="0">
                <a:latin typeface="Cambria" panose="02040503050406030204" pitchFamily="18" charset="0"/>
                <a:ea typeface="Cambria" panose="02040503050406030204" pitchFamily="18" charset="0"/>
              </a:rPr>
              <a:t>Брой гласували по държави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Sheet2!$B$31</c:f>
              <c:strCache>
                <c:ptCount val="1"/>
                <c:pt idx="0">
                  <c:v>Общ брой гласували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5.1216389244558257E-3"/>
                  <c:y val="-4.1558441558441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B17-478A-9DF9-CC57D7F930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Sheet2!$A$32:$A$38</c:f>
              <c:strCache>
                <c:ptCount val="7"/>
                <c:pt idx="0">
                  <c:v>Обединено кралство Великобритания и Северна Ирландия</c:v>
                </c:pt>
                <c:pt idx="1">
                  <c:v>ФР Германия</c:v>
                </c:pt>
                <c:pt idx="2">
                  <c:v>Р Турция</c:v>
                </c:pt>
                <c:pt idx="3">
                  <c:v>Испания</c:v>
                </c:pt>
                <c:pt idx="4">
                  <c:v>Гърция</c:v>
                </c:pt>
                <c:pt idx="5">
                  <c:v>САЩ</c:v>
                </c:pt>
                <c:pt idx="6">
                  <c:v>Нидерландия</c:v>
                </c:pt>
              </c:strCache>
            </c:strRef>
          </c:cat>
          <c:val>
            <c:numRef>
              <c:f>Sheet2!$B$32:$B$38</c:f>
              <c:numCache>
                <c:formatCode>#,##0</c:formatCode>
                <c:ptCount val="7"/>
                <c:pt idx="0">
                  <c:v>34485</c:v>
                </c:pt>
                <c:pt idx="1">
                  <c:v>31967</c:v>
                </c:pt>
                <c:pt idx="2">
                  <c:v>30434</c:v>
                </c:pt>
                <c:pt idx="3">
                  <c:v>15125</c:v>
                </c:pt>
                <c:pt idx="4">
                  <c:v>9549</c:v>
                </c:pt>
                <c:pt idx="5">
                  <c:v>9020</c:v>
                </c:pt>
                <c:pt idx="6">
                  <c:v>4697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17-478A-9DF9-CC57D7F93028}"/>
            </c:ext>
          </c:extLst>
        </c:ser>
        <c:ser>
          <c:idx val="1"/>
          <c:order val="1"/>
          <c:tx>
            <c:strRef>
              <c:f>Sheet2!$C$31</c:f>
              <c:strCache>
                <c:ptCount val="1"/>
                <c:pt idx="0">
                  <c:v>В секции със СУЕМГ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64916773367477E-2"/>
                  <c:y val="-4.1558441558441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B17-478A-9DF9-CC57D7F93028}"/>
                </c:ext>
              </c:extLst>
            </c:dLbl>
            <c:dLbl>
              <c:idx val="1"/>
              <c:layout>
                <c:manualLayout>
                  <c:x val="2.5608194622279097E-2"/>
                  <c:y val="-1.3852813852813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B17-478A-9DF9-CC57D7F93028}"/>
                </c:ext>
              </c:extLst>
            </c:dLbl>
            <c:dLbl>
              <c:idx val="2"/>
              <c:layout>
                <c:manualLayout>
                  <c:x val="2.5608194622279128E-2"/>
                  <c:y val="-6.2337662337662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B17-478A-9DF9-CC57D7F93028}"/>
                </c:ext>
              </c:extLst>
            </c:dLbl>
            <c:dLbl>
              <c:idx val="3"/>
              <c:layout>
                <c:manualLayout>
                  <c:x val="2.2193768672641851E-2"/>
                  <c:y val="-3.4632034632033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B17-478A-9DF9-CC57D7F93028}"/>
                </c:ext>
              </c:extLst>
            </c:dLbl>
            <c:dLbl>
              <c:idx val="5"/>
              <c:layout>
                <c:manualLayout>
                  <c:x val="2.0486555697823178E-2"/>
                  <c:y val="-5.8874458874458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B17-478A-9DF9-CC57D7F93028}"/>
                </c:ext>
              </c:extLst>
            </c:dLbl>
            <c:dLbl>
              <c:idx val="6"/>
              <c:layout>
                <c:manualLayout>
                  <c:x val="1.5364916773367477E-2"/>
                  <c:y val="-1.3852813852813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B17-478A-9DF9-CC57D7F930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Sheet2!$A$32:$A$38</c:f>
              <c:strCache>
                <c:ptCount val="7"/>
                <c:pt idx="0">
                  <c:v>Обединено кралство Великобритания и Северна Ирландия</c:v>
                </c:pt>
                <c:pt idx="1">
                  <c:v>ФР Германия</c:v>
                </c:pt>
                <c:pt idx="2">
                  <c:v>Р Турция</c:v>
                </c:pt>
                <c:pt idx="3">
                  <c:v>Испания</c:v>
                </c:pt>
                <c:pt idx="4">
                  <c:v>Гърция</c:v>
                </c:pt>
                <c:pt idx="5">
                  <c:v>САЩ</c:v>
                </c:pt>
                <c:pt idx="6">
                  <c:v>Нидерландия</c:v>
                </c:pt>
              </c:strCache>
            </c:strRef>
          </c:cat>
          <c:val>
            <c:numRef>
              <c:f>Sheet2!$C$32:$C$38</c:f>
              <c:numCache>
                <c:formatCode>#,##0</c:formatCode>
                <c:ptCount val="7"/>
                <c:pt idx="0">
                  <c:v>17540</c:v>
                </c:pt>
                <c:pt idx="1">
                  <c:v>19759</c:v>
                </c:pt>
                <c:pt idx="2">
                  <c:v>15957</c:v>
                </c:pt>
                <c:pt idx="3">
                  <c:v>10372</c:v>
                </c:pt>
                <c:pt idx="4">
                  <c:v>910</c:v>
                </c:pt>
                <c:pt idx="5">
                  <c:v>4244</c:v>
                </c:pt>
                <c:pt idx="6">
                  <c:v>2953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17-478A-9DF9-CC57D7F93028}"/>
            </c:ext>
          </c:extLst>
        </c:ser>
        <c:ser>
          <c:idx val="2"/>
          <c:order val="2"/>
          <c:tx>
            <c:strRef>
              <c:f>Sheet2!$D$31</c:f>
              <c:strCache>
                <c:ptCount val="1"/>
                <c:pt idx="0">
                  <c:v>В секции с бюлетини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05198057915595E-2"/>
                  <c:y val="1.625691874691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B17-478A-9DF9-CC57D7F93028}"/>
                </c:ext>
              </c:extLst>
            </c:dLbl>
            <c:dLbl>
              <c:idx val="1"/>
              <c:layout>
                <c:manualLayout>
                  <c:x val="2.0486555697823303E-2"/>
                  <c:y val="-2.077922077922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B17-478A-9DF9-CC57D7F93028}"/>
                </c:ext>
              </c:extLst>
            </c:dLbl>
            <c:dLbl>
              <c:idx val="2"/>
              <c:layout>
                <c:manualLayout>
                  <c:x val="2.0486555697823303E-2"/>
                  <c:y val="-3.46320346320352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B17-478A-9DF9-CC57D7F93028}"/>
                </c:ext>
              </c:extLst>
            </c:dLbl>
            <c:dLbl>
              <c:idx val="3"/>
              <c:layout>
                <c:manualLayout>
                  <c:x val="2.5608194622279128E-2"/>
                  <c:y val="-3.4632034632034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B17-478A-9DF9-CC57D7F93028}"/>
                </c:ext>
              </c:extLst>
            </c:dLbl>
            <c:dLbl>
              <c:idx val="5"/>
              <c:layout>
                <c:manualLayout>
                  <c:x val="3.5851472471190783E-2"/>
                  <c:y val="-3.4632034632034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B17-478A-9DF9-CC57D7F93028}"/>
                </c:ext>
              </c:extLst>
            </c:dLbl>
            <c:dLbl>
              <c:idx val="6"/>
              <c:layout>
                <c:manualLayout>
                  <c:x val="2.5608194622279128E-2"/>
                  <c:y val="-1.2698266006960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B17-478A-9DF9-CC57D7F930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Sheet2!$A$32:$A$38</c:f>
              <c:strCache>
                <c:ptCount val="7"/>
                <c:pt idx="0">
                  <c:v>Обединено кралство Великобритания и Северна Ирландия</c:v>
                </c:pt>
                <c:pt idx="1">
                  <c:v>ФР Германия</c:v>
                </c:pt>
                <c:pt idx="2">
                  <c:v>Р Турция</c:v>
                </c:pt>
                <c:pt idx="3">
                  <c:v>Испания</c:v>
                </c:pt>
                <c:pt idx="4">
                  <c:v>Гърция</c:v>
                </c:pt>
                <c:pt idx="5">
                  <c:v>САЩ</c:v>
                </c:pt>
                <c:pt idx="6">
                  <c:v>Нидерландия</c:v>
                </c:pt>
              </c:strCache>
            </c:strRef>
          </c:cat>
          <c:val>
            <c:numRef>
              <c:f>Sheet2!$D$32:$D$38</c:f>
              <c:numCache>
                <c:formatCode>#,##0</c:formatCode>
                <c:ptCount val="7"/>
                <c:pt idx="0">
                  <c:v>16945</c:v>
                </c:pt>
                <c:pt idx="1">
                  <c:v>12208</c:v>
                </c:pt>
                <c:pt idx="2">
                  <c:v>14477</c:v>
                </c:pt>
                <c:pt idx="3">
                  <c:v>4753</c:v>
                </c:pt>
                <c:pt idx="4">
                  <c:v>8639</c:v>
                </c:pt>
                <c:pt idx="5">
                  <c:v>4776</c:v>
                </c:pt>
                <c:pt idx="6">
                  <c:v>1744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B17-478A-9DF9-CC57D7F93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73421983"/>
        <c:axId val="2073420319"/>
      </c:barChart>
      <c:catAx>
        <c:axId val="207342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73420319"/>
        <c:crosses val="autoZero"/>
        <c:auto val="1"/>
        <c:lblAlgn val="ctr"/>
        <c:lblOffset val="100"/>
        <c:noMultiLvlLbl val="0"/>
      </c:catAx>
      <c:valAx>
        <c:axId val="2073420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7342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 гласували</a:t>
            </a:r>
            <a:r>
              <a:rPr lang="bg-BG" baseline="0"/>
              <a:t> в страни извън ЕС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Графики!$B$16</c:f>
              <c:strCache>
                <c:ptCount val="1"/>
                <c:pt idx="0">
                  <c:v>Брой гласували април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792-4735-A550-1526657C4E8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92-4735-A550-1526657C4E8C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92-4735-A550-1526657C4E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Графики!$A$17:$A$19</c:f>
              <c:strCache>
                <c:ptCount val="3"/>
                <c:pt idx="0">
                  <c:v>Обединено кралство Великобритания и Северна Ирландия</c:v>
                </c:pt>
                <c:pt idx="1">
                  <c:v>САЩ</c:v>
                </c:pt>
                <c:pt idx="2">
                  <c:v>Р Турция</c:v>
                </c:pt>
              </c:strCache>
            </c:strRef>
          </c:cat>
          <c:val>
            <c:numRef>
              <c:f>Графики!$B$17:$B$19</c:f>
              <c:numCache>
                <c:formatCode>General</c:formatCode>
                <c:ptCount val="3"/>
                <c:pt idx="0">
                  <c:v>33691</c:v>
                </c:pt>
                <c:pt idx="1">
                  <c:v>10838</c:v>
                </c:pt>
                <c:pt idx="2">
                  <c:v>24958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92-4735-A550-1526657C4E8C}"/>
            </c:ext>
          </c:extLst>
        </c:ser>
        <c:ser>
          <c:idx val="1"/>
          <c:order val="1"/>
          <c:tx>
            <c:strRef>
              <c:f>Графики!$C$16</c:f>
              <c:strCache>
                <c:ptCount val="1"/>
                <c:pt idx="0">
                  <c:v>Брой гласували юли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Графики!$A$17:$A$19</c:f>
              <c:strCache>
                <c:ptCount val="3"/>
                <c:pt idx="0">
                  <c:v>Обединено кралство Великобритания и Северна Ирландия</c:v>
                </c:pt>
                <c:pt idx="1">
                  <c:v>САЩ</c:v>
                </c:pt>
                <c:pt idx="2">
                  <c:v>Р Турция</c:v>
                </c:pt>
              </c:strCache>
            </c:strRef>
          </c:cat>
          <c:val>
            <c:numRef>
              <c:f>Графики!$C$17:$C$19</c:f>
              <c:numCache>
                <c:formatCode>General</c:formatCode>
                <c:ptCount val="3"/>
                <c:pt idx="0">
                  <c:v>34485</c:v>
                </c:pt>
                <c:pt idx="1">
                  <c:v>9020</c:v>
                </c:pt>
                <c:pt idx="2">
                  <c:v>30434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92-4735-A550-1526657C4E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12725887"/>
        <c:axId val="1512722975"/>
      </c:barChart>
      <c:catAx>
        <c:axId val="1512725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12722975"/>
        <c:crosses val="autoZero"/>
        <c:auto val="1"/>
        <c:lblAlgn val="ctr"/>
        <c:lblOffset val="100"/>
        <c:noMultiLvlLbl val="0"/>
      </c:catAx>
      <c:valAx>
        <c:axId val="151272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12725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"Ефект</a:t>
            </a:r>
            <a:r>
              <a:rPr lang="bg-BG" baseline="0"/>
              <a:t> 35" за страните извън ЕС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6.4586761395842837E-2"/>
          <c:y val="7.1155875299760196E-2"/>
          <c:w val="0.91968771841000274"/>
          <c:h val="0.863855888517532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Графики!$B$29</c:f>
              <c:strCache>
                <c:ptCount val="1"/>
                <c:pt idx="0">
                  <c:v>Разлика в % на брой секции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2596527313601907E-2"/>
                  <c:y val="-0.38369304556354916"/>
                </c:manualLayout>
              </c:layout>
              <c:tx>
                <c:rich>
                  <a:bodyPr/>
                  <a:lstStyle/>
                  <a:p>
                    <a:fld id="{75714664-D48B-473D-80B6-485F17BF2AB1}" type="VALUE">
                      <a:rPr lang="ru-RU"/>
                      <a:pPr/>
                      <a:t>[VALUE]</a:t>
                    </a:fld>
                    <a:r>
                      <a:rPr lang="ru-RU"/>
                      <a:t> увелиение на броя на секциите спрямо април 2021 г.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68F-48F1-9C3B-BE4FE31F727B}"/>
                </c:ext>
              </c:extLst>
            </c:dLbl>
            <c:dLbl>
              <c:idx val="1"/>
              <c:layout>
                <c:manualLayout>
                  <c:x val="-0.12950883674133884"/>
                  <c:y val="-0.17074340527577939"/>
                </c:manualLayout>
              </c:layout>
              <c:tx>
                <c:rich>
                  <a:bodyPr/>
                  <a:lstStyle/>
                  <a:p>
                    <a:fld id="{1E9DECEC-907B-47FD-9D13-07EF6204F49B}" type="VALUE">
                      <a:rPr lang="ru-RU"/>
                      <a:pPr/>
                      <a:t>[VALUE]</a:t>
                    </a:fld>
                    <a:r>
                      <a:rPr lang="ru-RU"/>
                      <a:t> увеличение на броя на секциите спрямо април 2021 г.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68F-48F1-9C3B-BE4FE31F727B}"/>
                </c:ext>
              </c:extLst>
            </c:dLbl>
            <c:dLbl>
              <c:idx val="2"/>
              <c:layout>
                <c:manualLayout>
                  <c:x val="-0.23453853702260649"/>
                  <c:y val="-0.456858227092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D29601-8140-4CA4-8428-C7C4BFE8E679}" type="VALUE">
                      <a:rPr lang="ru-RU"/>
                      <a:pPr>
                        <a:defRPr/>
                      </a:pPr>
                      <a:t>[VALUE]</a:t>
                    </a:fld>
                    <a:r>
                      <a:rPr lang="ru-RU" baseline="0"/>
                      <a:t> увеличени на броя</a:t>
                    </a:r>
                  </a:p>
                  <a:p>
                    <a:pPr>
                      <a:defRPr/>
                    </a:pPr>
                    <a:r>
                      <a:rPr lang="ru-RU" baseline="0"/>
                      <a:t>на секциите спрямо април 2021 г.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069936965461"/>
                      <c:h val="8.054683812005514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68F-48F1-9C3B-BE4FE31F72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Графики!$A$30:$A$32</c:f>
              <c:strCache>
                <c:ptCount val="3"/>
                <c:pt idx="0">
                  <c:v>Обединено кралство Великобритания и Северна Ирландия</c:v>
                </c:pt>
                <c:pt idx="1">
                  <c:v>САЩ</c:v>
                </c:pt>
                <c:pt idx="2">
                  <c:v>Р Турция</c:v>
                </c:pt>
              </c:strCache>
            </c:strRef>
          </c:cat>
          <c:val>
            <c:numRef>
              <c:f>Графики!$B$30:$B$32</c:f>
              <c:numCache>
                <c:formatCode>0%</c:formatCode>
                <c:ptCount val="3"/>
                <c:pt idx="0">
                  <c:v>2.8571428571428572</c:v>
                </c:pt>
                <c:pt idx="1">
                  <c:v>0.65714285714285714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8F-48F1-9C3B-BE4FE31F727B}"/>
            </c:ext>
          </c:extLst>
        </c:ser>
        <c:ser>
          <c:idx val="1"/>
          <c:order val="1"/>
          <c:tx>
            <c:strRef>
              <c:f>Графики!$C$29</c:f>
              <c:strCache>
                <c:ptCount val="1"/>
                <c:pt idx="0">
                  <c:v>Разлика в % брой гласували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8411997178722683"/>
                  <c:y val="0.127647426668906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E4BAEF9-15AE-4440-A483-C8B2D3301911}" type="VALUE">
                      <a:rPr lang="ru-RU"/>
                      <a:pPr>
                        <a:defRPr/>
                      </a:pPr>
                      <a:t>[VALUE]</a:t>
                    </a:fld>
                    <a:r>
                      <a:rPr lang="ru-RU"/>
                      <a:t> увеличение на </a:t>
                    </a:r>
                  </a:p>
                  <a:p>
                    <a:pPr>
                      <a:defRPr/>
                    </a:pPr>
                    <a:r>
                      <a:rPr lang="ru-RU"/>
                      <a:t>броя гласували спрямо април 2021 г.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80161355118838"/>
                      <c:h val="9.583700598576257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68F-48F1-9C3B-BE4FE31F727B}"/>
                </c:ext>
              </c:extLst>
            </c:dLbl>
            <c:dLbl>
              <c:idx val="1"/>
              <c:layout>
                <c:manualLayout>
                  <c:x val="9.2500749902456186E-2"/>
                  <c:y val="0.24364538605336211"/>
                </c:manualLayout>
              </c:layout>
              <c:tx>
                <c:rich>
                  <a:bodyPr/>
                  <a:lstStyle/>
                  <a:p>
                    <a:fld id="{55A9D888-5324-4DBF-AFF3-7D185A0DA29D}" type="VALUE">
                      <a:rPr lang="ru-RU"/>
                      <a:pPr/>
                      <a:t>[VALUE]</a:t>
                    </a:fld>
                    <a:r>
                      <a:rPr lang="ru-RU"/>
                      <a:t> </a:t>
                    </a:r>
                    <a:r>
                      <a:rPr lang="ru-RU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намаление на </a:t>
                    </a:r>
                  </a:p>
                  <a:p>
                    <a:r>
                      <a:rPr lang="ru-RU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броя гласували спрямо април 2021 г.</a:t>
                    </a:r>
                  </a:p>
                  <a:p>
                    <a:endParaRPr lang="bg-BG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68F-48F1-9C3B-BE4FE31F727B}"/>
                </c:ext>
              </c:extLst>
            </c:dLbl>
            <c:dLbl>
              <c:idx val="2"/>
              <c:layout>
                <c:manualLayout>
                  <c:x val="6.8216136666354482E-2"/>
                  <c:y val="-0.18225419664268586"/>
                </c:manualLayout>
              </c:layout>
              <c:tx>
                <c:rich>
                  <a:bodyPr/>
                  <a:lstStyle/>
                  <a:p>
                    <a:fld id="{D5E10B97-0E88-4E8D-9361-5B12779207CB}" type="VALUE">
                      <a:rPr lang="ru-RU"/>
                      <a:pPr/>
                      <a:t>[VALUE]</a:t>
                    </a:fld>
                    <a:r>
                      <a:rPr lang="ru-RU"/>
                      <a:t> </a:t>
                    </a:r>
                    <a:r>
                      <a:rPr lang="ru-RU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увеличение на </a:t>
                    </a:r>
                  </a:p>
                  <a:p>
                    <a:r>
                      <a:rPr lang="ru-RU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t>броя гласували спрямо април 2021 г.</a:t>
                    </a:r>
                  </a:p>
                  <a:p>
                    <a:endParaRPr lang="bg-BG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68F-48F1-9C3B-BE4FE31F72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Графики!$A$30:$A$32</c:f>
              <c:strCache>
                <c:ptCount val="3"/>
                <c:pt idx="0">
                  <c:v>Обединено кралство Великобритания и Северна Ирландия</c:v>
                </c:pt>
                <c:pt idx="1">
                  <c:v>САЩ</c:v>
                </c:pt>
                <c:pt idx="2">
                  <c:v>Р Турция</c:v>
                </c:pt>
              </c:strCache>
            </c:strRef>
          </c:cat>
          <c:val>
            <c:numRef>
              <c:f>Графики!$C$30:$C$32</c:f>
              <c:numCache>
                <c:formatCode>0%</c:formatCode>
                <c:ptCount val="3"/>
                <c:pt idx="0">
                  <c:v>2.3567124751417312E-2</c:v>
                </c:pt>
                <c:pt idx="1">
                  <c:v>-0.19773020852555823</c:v>
                </c:pt>
                <c:pt idx="2">
                  <c:v>0.21940860645885096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68F-48F1-9C3B-BE4FE31F72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11441199"/>
        <c:axId val="1511441615"/>
      </c:barChart>
      <c:catAx>
        <c:axId val="151144119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11441615"/>
        <c:crosses val="autoZero"/>
        <c:auto val="1"/>
        <c:lblAlgn val="ctr"/>
        <c:lblOffset val="100"/>
        <c:noMultiLvlLbl val="0"/>
      </c:catAx>
      <c:valAx>
        <c:axId val="1511441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11441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</a:t>
            </a:r>
            <a:r>
              <a:rPr lang="bg-BG" baseline="0"/>
              <a:t> секции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Брой секции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</c:f>
              <c:strCache>
                <c:ptCount val="2"/>
                <c:pt idx="0">
                  <c:v>Секции с гласували до 100 души</c:v>
                </c:pt>
                <c:pt idx="1">
                  <c:v>Секции с гласували над 500 души</c:v>
                </c:pt>
              </c:strCache>
            </c:strRef>
          </c:cat>
          <c:val>
            <c:numRef>
              <c:f>Sheet2!$B$2:$B$3</c:f>
              <c:numCache>
                <c:formatCode>General</c:formatCode>
                <c:ptCount val="2"/>
                <c:pt idx="0">
                  <c:v>172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2-4E83-94FA-9A866AE4B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5487839"/>
        <c:axId val="2045480351"/>
      </c:barChart>
      <c:lineChart>
        <c:grouping val="standard"/>
        <c:varyColors val="0"/>
        <c:ser>
          <c:idx val="1"/>
          <c:order val="1"/>
          <c:tx>
            <c:strRef>
              <c:f>Sheet2!$C$1</c:f>
              <c:strCache>
                <c:ptCount val="1"/>
                <c:pt idx="0">
                  <c:v>% от общия брой секции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.1111111111111111"/>
                  <c:y val="-1.1608705161854789E-2"/>
                </c:manualLayout>
              </c:layout>
              <c:tx>
                <c:rich>
                  <a:bodyPr/>
                  <a:lstStyle/>
                  <a:p>
                    <a:fld id="{20D14433-878F-4D09-8AC0-ECFEEB77CDEA}" type="VALUE">
                      <a:rPr lang="ru-RU"/>
                      <a:pPr/>
                      <a:t>[VALUE]</a:t>
                    </a:fld>
                    <a:r>
                      <a:rPr lang="ru-RU"/>
                      <a:t> от</a:t>
                    </a:r>
                    <a:r>
                      <a:rPr lang="ru-RU" baseline="0"/>
                      <a:t> общия брой секции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32-4E83-94FA-9A866AE4BFDA}"/>
                </c:ext>
              </c:extLst>
            </c:dLbl>
            <c:dLbl>
              <c:idx val="1"/>
              <c:layout>
                <c:manualLayout>
                  <c:x val="3.0555555555555555E-2"/>
                  <c:y val="-9.0312408865558469E-2"/>
                </c:manualLayout>
              </c:layout>
              <c:tx>
                <c:rich>
                  <a:bodyPr/>
                  <a:lstStyle/>
                  <a:p>
                    <a:fld id="{A1CA4B36-D971-49E1-9DE3-45A47294783E}" type="VALUE">
                      <a:rPr lang="ru-RU"/>
                      <a:pPr/>
                      <a:t>[VALUE]</a:t>
                    </a:fld>
                    <a:r>
                      <a:rPr lang="ru-RU"/>
                      <a:t> от общия</a:t>
                    </a:r>
                  </a:p>
                  <a:p>
                    <a:r>
                      <a:rPr lang="ru-RU"/>
                      <a:t>брой секции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432-4E83-94FA-9A866AE4BF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</c:f>
              <c:strCache>
                <c:ptCount val="2"/>
                <c:pt idx="0">
                  <c:v>Секции с гласували до 100 души</c:v>
                </c:pt>
                <c:pt idx="1">
                  <c:v>Секции с гласували над 500 души</c:v>
                </c:pt>
              </c:strCache>
            </c:strRef>
          </c:cat>
          <c:val>
            <c:numRef>
              <c:f>Sheet2!$C$2:$C$3</c:f>
              <c:numCache>
                <c:formatCode>0%</c:formatCode>
                <c:ptCount val="2"/>
                <c:pt idx="0">
                  <c:v>0.21994884910485935</c:v>
                </c:pt>
                <c:pt idx="1">
                  <c:v>3.9641943734015347E-2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32-4E83-94FA-9A866AE4B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1845951"/>
        <c:axId val="1681838879"/>
      </c:lineChart>
      <c:catAx>
        <c:axId val="2045487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45480351"/>
        <c:crosses val="autoZero"/>
        <c:auto val="1"/>
        <c:lblAlgn val="ctr"/>
        <c:lblOffset val="100"/>
        <c:noMultiLvlLbl val="0"/>
      </c:catAx>
      <c:valAx>
        <c:axId val="2045480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45487839"/>
        <c:crosses val="autoZero"/>
        <c:crossBetween val="between"/>
      </c:valAx>
      <c:valAx>
        <c:axId val="1681838879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681845951"/>
        <c:crosses val="max"/>
        <c:crossBetween val="between"/>
      </c:valAx>
      <c:catAx>
        <c:axId val="16818459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8183887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 гласували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Sheet2!$B$8</c:f>
              <c:strCache>
                <c:ptCount val="1"/>
                <c:pt idx="0">
                  <c:v>Брой гласували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Sheet2!$A$9:$A$10</c:f>
              <c:strCache>
                <c:ptCount val="2"/>
                <c:pt idx="0">
                  <c:v>Секции с гласували до 100 души</c:v>
                </c:pt>
                <c:pt idx="1">
                  <c:v>Секции с гласували над 500 души</c:v>
                </c:pt>
              </c:strCache>
            </c:strRef>
          </c:cat>
          <c:val>
            <c:numRef>
              <c:f>Sheet2!$B$9:$B$10</c:f>
              <c:numCache>
                <c:formatCode>General</c:formatCode>
                <c:ptCount val="2"/>
                <c:pt idx="0">
                  <c:v>11201</c:v>
                </c:pt>
                <c:pt idx="1">
                  <c:v>19304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80-4490-9787-B3C5B1F31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5481599"/>
        <c:axId val="2045482431"/>
      </c:barChart>
      <c:lineChart>
        <c:grouping val="standard"/>
        <c:varyColors val="0"/>
        <c:ser>
          <c:idx val="1"/>
          <c:order val="1"/>
          <c:tx>
            <c:strRef>
              <c:f>Sheet2!$C$8</c:f>
              <c:strCache>
                <c:ptCount val="1"/>
                <c:pt idx="0">
                  <c:v>% от общия брой гласували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111111111111112E-2"/>
                  <c:y val="-0.16666666666666666"/>
                </c:manualLayout>
              </c:layout>
              <c:tx>
                <c:rich>
                  <a:bodyPr/>
                  <a:lstStyle/>
                  <a:p>
                    <a:fld id="{A7054188-67AB-495D-8622-30D93A104275}" type="VALUE">
                      <a:rPr lang="ru-RU"/>
                      <a:pPr/>
                      <a:t>[VALUE]</a:t>
                    </a:fld>
                    <a:r>
                      <a:rPr lang="ru-RU" baseline="0"/>
                      <a:t> от общия брой гласували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880-4490-9787-B3C5B1F31C7A}"/>
                </c:ext>
              </c:extLst>
            </c:dLbl>
            <c:dLbl>
              <c:idx val="1"/>
              <c:layout>
                <c:manualLayout>
                  <c:x val="-1.0185067526415994E-16"/>
                  <c:y val="-6.0185185185185182E-2"/>
                </c:manualLayout>
              </c:layout>
              <c:tx>
                <c:rich>
                  <a:bodyPr/>
                  <a:lstStyle/>
                  <a:p>
                    <a:fld id="{7ABBFC57-662B-4ABF-B49C-3D7F2B26FB8B}" type="VALUE">
                      <a:rPr lang="ru-RU"/>
                      <a:pPr/>
                      <a:t>[VALUE]</a:t>
                    </a:fld>
                    <a:r>
                      <a:rPr lang="ru-RU"/>
                      <a:t> от общия </a:t>
                    </a:r>
                  </a:p>
                  <a:p>
                    <a:r>
                      <a:rPr lang="ru-RU"/>
                      <a:t>брой гласували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880-4490-9787-B3C5B1F31C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Sheet2!$A$9:$A$10</c:f>
              <c:strCache>
                <c:ptCount val="2"/>
                <c:pt idx="0">
                  <c:v>Секции с гласували до 100 души</c:v>
                </c:pt>
                <c:pt idx="1">
                  <c:v>Секции с гласували над 500 души</c:v>
                </c:pt>
              </c:strCache>
            </c:strRef>
          </c:cat>
          <c:val>
            <c:numRef>
              <c:f>Sheet2!$C$9:$C$10</c:f>
              <c:numCache>
                <c:formatCode>0%</c:formatCode>
                <c:ptCount val="2"/>
                <c:pt idx="0">
                  <c:v>6.4431699867121481E-2</c:v>
                </c:pt>
                <c:pt idx="1">
                  <c:v>0.11104272245646934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80-4490-9787-B3C5B1F31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5484095"/>
        <c:axId val="2045483263"/>
      </c:lineChart>
      <c:catAx>
        <c:axId val="2045481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45482431"/>
        <c:crosses val="autoZero"/>
        <c:auto val="1"/>
        <c:lblAlgn val="ctr"/>
        <c:lblOffset val="100"/>
        <c:noMultiLvlLbl val="0"/>
      </c:catAx>
      <c:valAx>
        <c:axId val="2045482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45481599"/>
        <c:crosses val="autoZero"/>
        <c:crossBetween val="between"/>
      </c:valAx>
      <c:valAx>
        <c:axId val="2045483263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045484095"/>
        <c:crosses val="max"/>
        <c:crossBetween val="between"/>
      </c:valAx>
      <c:catAx>
        <c:axId val="20454840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548326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 гласували на изборите</a:t>
            </a:r>
            <a:r>
              <a:rPr lang="bg-BG" baseline="0"/>
              <a:t> за Народно събрание през април и юли 2021 г.</a:t>
            </a:r>
            <a:endParaRPr lang="bg-BG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8366255"/>
        <c:axId val="1568368335"/>
      </c:barChart>
      <c:catAx>
        <c:axId val="156836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8368335"/>
        <c:crosses val="autoZero"/>
        <c:auto val="1"/>
        <c:lblAlgn val="ctr"/>
        <c:lblOffset val="100"/>
        <c:noMultiLvlLbl val="0"/>
      </c:catAx>
      <c:valAx>
        <c:axId val="1568368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836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 гласували на изборите</a:t>
            </a:r>
            <a:r>
              <a:rPr lang="bg-BG" baseline="0"/>
              <a:t> за Народно събрание през април и юли 2021 г.</a:t>
            </a:r>
            <a:endParaRPr lang="bg-BG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Графики!$A$42</c:f>
              <c:strCache>
                <c:ptCount val="1"/>
                <c:pt idx="0">
                  <c:v>Брой гласували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Графики!$B$40:$C$41</c:f>
              <c:strCache>
                <c:ptCount val="2"/>
                <c:pt idx="0">
                  <c:v>Април 2021 г.</c:v>
                </c:pt>
                <c:pt idx="1">
                  <c:v>Юли 2021 г.</c:v>
                </c:pt>
              </c:strCache>
            </c:strRef>
          </c:cat>
          <c:val>
            <c:numRef>
              <c:f>Графики!$B$42:$C$42</c:f>
              <c:numCache>
                <c:formatCode>#,##0</c:formatCode>
                <c:ptCount val="2"/>
                <c:pt idx="0">
                  <c:v>180435</c:v>
                </c:pt>
                <c:pt idx="1">
                  <c:v>173843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C5-47C3-97CF-C9DBFE41C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8366255"/>
        <c:axId val="1568368335"/>
      </c:barChart>
      <c:catAx>
        <c:axId val="156836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8368335"/>
        <c:crosses val="autoZero"/>
        <c:auto val="1"/>
        <c:lblAlgn val="ctr"/>
        <c:lblOffset val="100"/>
        <c:noMultiLvlLbl val="0"/>
      </c:catAx>
      <c:valAx>
        <c:axId val="1568368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836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 секции на изборите за Народно събрание през април и юли 2021 г.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Графики!$A$36</c:f>
              <c:strCache>
                <c:ptCount val="1"/>
                <c:pt idx="0">
                  <c:v>Брой секции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Графики!$B$35:$C$35</c:f>
              <c:strCache>
                <c:ptCount val="2"/>
                <c:pt idx="0">
                  <c:v>Април 2021 г.</c:v>
                </c:pt>
                <c:pt idx="1">
                  <c:v>Юли 2021 г.</c:v>
                </c:pt>
              </c:strCache>
            </c:strRef>
          </c:cat>
          <c:val>
            <c:numRef>
              <c:f>Графики!$B$36:$C$36</c:f>
              <c:numCache>
                <c:formatCode>General</c:formatCode>
                <c:ptCount val="2"/>
                <c:pt idx="0">
                  <c:v>484</c:v>
                </c:pt>
                <c:pt idx="1">
                  <c:v>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8-4B30-AA5A-DF2D9316C2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6234095"/>
        <c:axId val="1567837487"/>
      </c:barChart>
      <c:catAx>
        <c:axId val="1566234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7837487"/>
        <c:crosses val="autoZero"/>
        <c:auto val="1"/>
        <c:lblAlgn val="ctr"/>
        <c:lblOffset val="100"/>
        <c:noMultiLvlLbl val="0"/>
      </c:catAx>
      <c:valAx>
        <c:axId val="1567837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6234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 гласували на изборите</a:t>
            </a:r>
            <a:r>
              <a:rPr lang="bg-BG" baseline="0"/>
              <a:t> за Народно събрание през април и юли 2021 г.</a:t>
            </a:r>
            <a:endParaRPr lang="bg-BG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68366255"/>
        <c:axId val="1568368335"/>
      </c:barChart>
      <c:catAx>
        <c:axId val="156836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8368335"/>
        <c:crosses val="autoZero"/>
        <c:auto val="1"/>
        <c:lblAlgn val="ctr"/>
        <c:lblOffset val="100"/>
        <c:noMultiLvlLbl val="0"/>
      </c:catAx>
      <c:valAx>
        <c:axId val="1568368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6836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Процентна</a:t>
            </a:r>
            <a:r>
              <a:rPr lang="bg-BG" baseline="0"/>
              <a:t> разлика в броя на секциите и броя на избирателите на изборите за Народно събрание през април и юли 2021 г.</a:t>
            </a:r>
            <a:endParaRPr lang="bg-BG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8.2533362907101407E-2"/>
          <c:y val="0.14049242424242425"/>
          <c:w val="0.8963398765295183"/>
          <c:h val="0.81784090909090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'Графики 2'!$A$2</c:f>
              <c:strCache>
                <c:ptCount val="1"/>
                <c:pt idx="0">
                  <c:v>Брой секции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684-4CED-9829-91598ADACC36}"/>
                </c:ext>
              </c:extLst>
            </c:dLbl>
            <c:dLbl>
              <c:idx val="1"/>
              <c:layout>
                <c:manualLayout>
                  <c:x val="-4.9103961205424526E-2"/>
                  <c:y val="0.145712795246538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00389359772089"/>
                      <c:h val="0.216293281430750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84-4CED-9829-91598ADACC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'Графики 2'!$B$1:$C$1</c:f>
              <c:strCache>
                <c:ptCount val="2"/>
                <c:pt idx="0">
                  <c:v>Процентна разлика в броя на секциите</c:v>
                </c:pt>
                <c:pt idx="1">
                  <c:v>Процентна разлика в броя на избирателите</c:v>
                </c:pt>
              </c:strCache>
            </c:strRef>
          </c:cat>
          <c:val>
            <c:numRef>
              <c:f>'Графики 2'!$B$2:$C$2</c:f>
              <c:numCache>
                <c:formatCode>0%</c:formatCode>
                <c:ptCount val="2"/>
                <c:pt idx="0">
                  <c:v>0.61570247933884292</c:v>
                </c:pt>
                <c:pt idx="1">
                  <c:v>-3.6533931886829074E-2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4-4CED-9829-91598ADAC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6649631"/>
        <c:axId val="1576646719"/>
      </c:barChart>
      <c:catAx>
        <c:axId val="157664963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76646719"/>
        <c:crosses val="autoZero"/>
        <c:auto val="1"/>
        <c:lblAlgn val="ctr"/>
        <c:lblOffset val="100"/>
        <c:noMultiLvlLbl val="0"/>
      </c:catAx>
      <c:valAx>
        <c:axId val="1576646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7664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/>
              <a:t>Брой</a:t>
            </a:r>
            <a:r>
              <a:rPr lang="bg-BG" baseline="0"/>
              <a:t> секции в страни извън ЕС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8.3861052475650857E-2"/>
          <c:y val="9.0169756717179722E-2"/>
          <c:w val="0.88380457726919226"/>
          <c:h val="0.710325602743054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Брой секции април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Sheet3!$A$2:$A$4</c:f>
              <c:strCache>
                <c:ptCount val="3"/>
                <c:pt idx="0">
                  <c:v>Обединено кралство Великобритания и Северна Ирландия</c:v>
                </c:pt>
                <c:pt idx="1">
                  <c:v>САЩ</c:v>
                </c:pt>
                <c:pt idx="2">
                  <c:v>Турция</c:v>
                </c:pt>
              </c:strCache>
            </c:strRef>
          </c:cat>
          <c:val>
            <c:numRef>
              <c:f>Sheet3!$B$2:$B$4</c:f>
              <c:numCache>
                <c:formatCode>General</c:formatCode>
                <c:ptCount val="3"/>
                <c:pt idx="0">
                  <c:v>35</c:v>
                </c:pt>
                <c:pt idx="1">
                  <c:v>35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2E-49EE-ABF5-318937829AEB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Брой секции юли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22E-49EE-ABF5-318937829A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2E-49EE-ABF5-318937829A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22E-49EE-ABF5-318937829A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Sheet3!$A$2:$A$4</c:f>
              <c:strCache>
                <c:ptCount val="3"/>
                <c:pt idx="0">
                  <c:v>Обединено кралство Великобритания и Северна Ирландия</c:v>
                </c:pt>
                <c:pt idx="1">
                  <c:v>САЩ</c:v>
                </c:pt>
                <c:pt idx="2">
                  <c:v>Турция</c:v>
                </c:pt>
              </c:strCache>
            </c:strRef>
          </c:cat>
          <c:val>
            <c:numRef>
              <c:f>Sheet3!$C$2:$C$4</c:f>
              <c:numCache>
                <c:formatCode>General</c:formatCode>
                <c:ptCount val="3"/>
                <c:pt idx="0">
                  <c:v>135</c:v>
                </c:pt>
                <c:pt idx="1">
                  <c:v>58</c:v>
                </c:pt>
                <c:pt idx="2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2E-49EE-ABF5-318937829A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1239679"/>
        <c:axId val="1501240927"/>
      </c:barChart>
      <c:catAx>
        <c:axId val="150123967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01240927"/>
        <c:crosses val="autoZero"/>
        <c:auto val="1"/>
        <c:lblAlgn val="ctr"/>
        <c:lblOffset val="100"/>
        <c:noMultiLvlLbl val="0"/>
      </c:catAx>
      <c:valAx>
        <c:axId val="1501240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50123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0.10728</cdr:x>
      <cdr:y>0.85871</cdr:y>
    </cdr:from>
    <cdr:to>
      <cdr:x>0.21225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508" y="555730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Обединено кралство Великобритания</a:t>
          </a:r>
        </a:p>
        <a:p xmlns:a="http://schemas.openxmlformats.org/drawingml/2006/main">
          <a:r>
            <a:rPr lang="bg-BG" sz="1100"/>
            <a:t>и Северна Ирландия</a:t>
          </a:r>
        </a:p>
      </cdr:txBody>
    </cdr:sp>
  </cdr:relSizeAnchor>
  <cdr:relSizeAnchor xmlns:cdr="http://schemas.openxmlformats.org/drawingml/2006/chartDrawing">
    <cdr:from>
      <cdr:x>0.49509</cdr:x>
      <cdr:y>0.87572</cdr:y>
    </cdr:from>
    <cdr:to>
      <cdr:x>0.58937</cdr:x>
      <cdr:y>0.93524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12706" y="5667375"/>
          <a:ext cx="821267" cy="385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САЩ</a:t>
          </a:r>
        </a:p>
      </cdr:txBody>
    </cdr:sp>
  </cdr:relSizeAnchor>
  <cdr:relSizeAnchor xmlns:cdr="http://schemas.openxmlformats.org/drawingml/2006/chartDrawing">
    <cdr:from>
      <cdr:x>0.78571</cdr:x>
      <cdr:y>0.87375</cdr:y>
    </cdr:from>
    <cdr:to>
      <cdr:x>0.87513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44240" y="5654675"/>
          <a:ext cx="778934" cy="817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Р Турция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03E6-0AAD-4130-BB42-C6EA7BC5C6E6}" type="datetimeFigureOut">
              <a:rPr lang="bg-BG" smtClean="0"/>
              <a:t>23.7.2021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C1983-33CD-44A1-B1BB-F57D403CCA6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9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41F9-C083-4B9A-B706-7633AC32D7A8}" type="datetime1">
              <a:rPr lang="bg-BG" smtClean="0"/>
              <a:t>23.7.2021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7C3C-2283-4F1E-BA26-0043D9495648}" type="datetime1">
              <a:rPr lang="bg-BG" smtClean="0"/>
              <a:t>23.7.2021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77F5-109D-4CC4-BAD5-4AC516E130A7}" type="datetime1">
              <a:rPr lang="bg-BG" smtClean="0"/>
              <a:t>23.7.2021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7D7B-873D-4C76-AFE4-1E79A5F87CAD}" type="datetime1">
              <a:rPr lang="bg-BG" smtClean="0"/>
              <a:t>23.7.2021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8A2C-0D5A-492F-B9FA-2F355DE1B552}" type="datetime1">
              <a:rPr lang="bg-BG" smtClean="0"/>
              <a:t>23.7.2021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1AD-F178-4212-876A-B9B49CCF2259}" type="datetime1">
              <a:rPr lang="bg-BG" smtClean="0"/>
              <a:t>23.7.2021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A0C5-21B8-4D34-8521-3ADE17AAEC6B}" type="datetime1">
              <a:rPr lang="bg-BG" smtClean="0"/>
              <a:t>23.7.2021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559D-AB05-47D1-AB0A-DAD38A21B158}" type="datetime1">
              <a:rPr lang="bg-BG" smtClean="0"/>
              <a:t>23.7.2021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E9A50-A31A-4D7A-87CD-0069423FC134}" type="datetime1">
              <a:rPr lang="bg-BG" smtClean="0"/>
              <a:t>23.7.2021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657A-18A1-45F3-84BC-CEE6139B1B15}" type="datetime1">
              <a:rPr lang="bg-BG" smtClean="0"/>
              <a:t>23.7.2021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C3AC-510E-4A0B-88C3-66B641CABA14}" type="datetime1">
              <a:rPr lang="bg-BG" smtClean="0"/>
              <a:t>23.7.2021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1000">
              <a:srgbClr val="D3D3D3"/>
            </a:gs>
            <a:gs pos="100000">
              <a:schemeClr val="bg1">
                <a:lumMod val="85000"/>
              </a:schemeClr>
            </a:gs>
            <a:gs pos="82000">
              <a:schemeClr val="accent1">
                <a:tint val="44500"/>
                <a:satMod val="160000"/>
              </a:schemeClr>
            </a:gs>
            <a:gs pos="6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6098-0E0C-4FAD-A2F8-6684C014B9FE}" type="datetime1">
              <a:rPr lang="bg-BG" smtClean="0"/>
              <a:t>23.7.2021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Министерство на външните работи 21.06.2021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BD101-8EC1-4E43-9FB3-4A6E71C54025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91000">
              <a:srgbClr val="D3D3D3">
                <a:alpha val="90000"/>
              </a:srgbClr>
            </a:gs>
            <a:gs pos="100000">
              <a:schemeClr val="bg1">
                <a:lumMod val="85000"/>
              </a:schemeClr>
            </a:gs>
            <a:gs pos="82000">
              <a:schemeClr val="accent1">
                <a:tint val="44500"/>
                <a:satMod val="160000"/>
              </a:schemeClr>
            </a:gs>
            <a:gs pos="6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916416" cy="2495302"/>
          </a:xfrm>
        </p:spPr>
        <p:txBody>
          <a:bodyPr>
            <a:noAutofit/>
          </a:bodyPr>
          <a:lstStyle/>
          <a:p>
            <a:r>
              <a:rPr lang="bg-BG" sz="80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68/78</a:t>
            </a:r>
            <a:r>
              <a:rPr lang="en-US" sz="80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bg-BG" sz="80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sz="80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173 </a:t>
            </a:r>
            <a:r>
              <a:rPr lang="en-US" sz="80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843</a:t>
            </a:r>
          </a:p>
          <a:p>
            <a:r>
              <a:rPr lang="en-US" sz="48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68/484/180 435</a:t>
            </a:r>
            <a:endParaRPr lang="bg-BG" sz="48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377331"/>
            <a:ext cx="7772400" cy="1470025"/>
          </a:xfrm>
          <a:noFill/>
        </p:spPr>
        <p:txBody>
          <a:bodyPr>
            <a:normAutofit fontScale="90000"/>
          </a:bodyPr>
          <a:lstStyle/>
          <a:p>
            <a: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ИЗБОРИ ЗА НАРОДНИ ПРЕДСТАВИТЕЛИ </a:t>
            </a:r>
            <a:b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НАРОДНО СЪБРАНИЕ</a:t>
            </a:r>
            <a:b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  <a:t>11.07.2021 г.</a:t>
            </a:r>
            <a:b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31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ИЗВЪН СТРАНАТА</a:t>
            </a:r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r>
              <a:rPr lang="ru-RU" dirty="0" smtClean="0"/>
              <a:t>.07.2021 г.</a:t>
            </a:r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02" y="21737"/>
            <a:ext cx="9148002" cy="176528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В </a:t>
            </a:r>
            <a:r>
              <a:rPr lang="bg-BG" b="1" dirty="0"/>
              <a:t>104 </a:t>
            </a:r>
            <a:r>
              <a:rPr lang="bg-BG" b="1" dirty="0" smtClean="0"/>
              <a:t>секции </a:t>
            </a:r>
            <a:r>
              <a:rPr lang="bg-BG" dirty="0" smtClean="0"/>
              <a:t>са </a:t>
            </a:r>
            <a:r>
              <a:rPr lang="bg-BG" dirty="0"/>
              <a:t>гласували </a:t>
            </a:r>
            <a:r>
              <a:rPr lang="bg-BG" dirty="0" smtClean="0"/>
              <a:t>между     </a:t>
            </a:r>
            <a:r>
              <a:rPr lang="bg-BG" b="1" dirty="0" smtClean="0"/>
              <a:t>60 </a:t>
            </a:r>
            <a:r>
              <a:rPr lang="bg-BG" b="1" dirty="0"/>
              <a:t>и </a:t>
            </a:r>
            <a:r>
              <a:rPr lang="bg-BG" b="1" dirty="0" smtClean="0"/>
              <a:t>100 души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В </a:t>
            </a:r>
            <a:r>
              <a:rPr lang="bg-BG" b="1" dirty="0"/>
              <a:t>34 </a:t>
            </a:r>
            <a:r>
              <a:rPr lang="bg-BG" b="1" dirty="0" smtClean="0"/>
              <a:t>секции </a:t>
            </a:r>
            <a:r>
              <a:rPr lang="bg-BG" dirty="0" smtClean="0"/>
              <a:t>са </a:t>
            </a:r>
            <a:r>
              <a:rPr lang="bg-BG" dirty="0"/>
              <a:t>гласували</a:t>
            </a:r>
            <a:r>
              <a:rPr lang="bg-BG" dirty="0" smtClean="0"/>
              <a:t> между      </a:t>
            </a:r>
            <a:r>
              <a:rPr lang="bg-BG" b="1" dirty="0" smtClean="0"/>
              <a:t>40 </a:t>
            </a:r>
            <a:r>
              <a:rPr lang="bg-BG" b="1" dirty="0"/>
              <a:t>и 6</a:t>
            </a:r>
            <a:r>
              <a:rPr lang="bg-BG" b="1" dirty="0" smtClean="0"/>
              <a:t>0 души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В </a:t>
            </a:r>
            <a:r>
              <a:rPr lang="bg-BG" b="1" dirty="0"/>
              <a:t>34 </a:t>
            </a:r>
            <a:r>
              <a:rPr lang="bg-BG" b="1" dirty="0" smtClean="0"/>
              <a:t>секции </a:t>
            </a:r>
            <a:r>
              <a:rPr lang="bg-BG" dirty="0" smtClean="0"/>
              <a:t>са гласували по-малко от </a:t>
            </a:r>
            <a:r>
              <a:rPr lang="bg-BG" b="1" dirty="0" smtClean="0"/>
              <a:t>40 души</a:t>
            </a:r>
            <a:r>
              <a:rPr lang="en-US" dirty="0"/>
              <a:t/>
            </a:r>
            <a:br>
              <a:rPr lang="en-US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7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Гласували под 40 души в секции, открити </a:t>
            </a:r>
            <a:r>
              <a:rPr lang="ru-RU" sz="4000" b="1" dirty="0" smtClean="0"/>
              <a:t>чрез подаване на 40  </a:t>
            </a:r>
            <a:r>
              <a:rPr lang="ru-RU" sz="4000" b="1" dirty="0"/>
              <a:t>заявления: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100" dirty="0" smtClean="0"/>
              <a:t>Крайстчърч, Нова Зеландия – 39 гласували;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Уинипег, Канада – 36 гласували;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Будьо</a:t>
            </a:r>
            <a:r>
              <a:rPr lang="ru-RU" sz="3100" dirty="0" smtClean="0"/>
              <a:t>, Норвегия – 35 гласували;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Осака, Япония – 33 гласували;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Баваро, Доминиканска република – 25 гласували;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Сургут, Русия – 23 гласували;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>Сао Пауло, Бразилия – 9 гласували.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7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23.07.2021 г.</a:t>
            </a: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4499992" y="1556792"/>
          <a:ext cx="435597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445546"/>
              </p:ext>
            </p:extLst>
          </p:nvPr>
        </p:nvGraphicFramePr>
        <p:xfrm>
          <a:off x="4716016" y="608199"/>
          <a:ext cx="43241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259632" y="608199"/>
          <a:ext cx="471477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20325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</a:t>
            </a:r>
            <a:r>
              <a:rPr lang="ru-RU" dirty="0" smtClean="0"/>
              <a:t>.07.2021 </a:t>
            </a:r>
            <a:r>
              <a:rPr lang="ru-RU" dirty="0" smtClean="0"/>
              <a:t>г.</a:t>
            </a: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4572000" y="1556792"/>
          <a:ext cx="435597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1547812" y="1052736"/>
          <a:ext cx="6336556" cy="439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7572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23.07.2021 г.</a:t>
            </a: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251520" y="1052736"/>
          <a:ext cx="43204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43735" y="4653136"/>
            <a:ext cx="2339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900" dirty="0"/>
              <a:t>Обединено кралство Великобритания</a:t>
            </a:r>
          </a:p>
          <a:p>
            <a:pPr algn="ctr"/>
            <a:r>
              <a:rPr lang="bg-BG" sz="900" dirty="0"/>
              <a:t>и Северна Ирландия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55994" y="4650547"/>
            <a:ext cx="4320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900" dirty="0" smtClean="0"/>
              <a:t>САЩ</a:t>
            </a:r>
            <a:endParaRPr lang="bg-BG" sz="900" dirty="0"/>
          </a:p>
        </p:txBody>
      </p:sp>
      <p:sp>
        <p:nvSpPr>
          <p:cNvPr id="11" name="Rectangle 10"/>
          <p:cNvSpPr/>
          <p:nvPr/>
        </p:nvSpPr>
        <p:spPr>
          <a:xfrm>
            <a:off x="3419872" y="4650547"/>
            <a:ext cx="6470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900" dirty="0" smtClean="0"/>
              <a:t>Р Турция</a:t>
            </a:r>
            <a:endParaRPr lang="bg-BG" sz="900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4538921" y="1023081"/>
          <a:ext cx="4544072" cy="435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09067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23.07.2021 г.</a:t>
            </a: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179512" y="193145"/>
          <a:ext cx="8747962" cy="6044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2695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2656"/>
            <a:ext cx="7772400" cy="5772921"/>
          </a:xfrm>
        </p:spPr>
        <p:txBody>
          <a:bodyPr anchor="t">
            <a:normAutofit/>
          </a:bodyPr>
          <a:lstStyle/>
          <a:p>
            <a:pPr algn="ctr"/>
            <a:r>
              <a:rPr lang="bg-BG" sz="2400" b="1" dirty="0" smtClean="0">
                <a:solidFill>
                  <a:schemeClr val="tx1"/>
                </a:solidFill>
              </a:rPr>
              <a:t>ПРОГНОЗА ЗА ИЗБОРИТЕ ЗА ПРЕЗИДЕНТ И ВИЦЕПРЕЗИДЕНТ</a:t>
            </a:r>
          </a:p>
          <a:p>
            <a:endParaRPr lang="bg-B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1"/>
                </a:solidFill>
              </a:rPr>
              <a:t>Прогнозен брой автоматични секции, съгласно сега действащия Изборен кодекс и брой на гласували на изборите за НС през юли 2021 г. – </a:t>
            </a:r>
            <a:r>
              <a:rPr lang="bg-BG" b="1" dirty="0" smtClean="0">
                <a:solidFill>
                  <a:schemeClr val="tx1"/>
                </a:solidFill>
              </a:rPr>
              <a:t>713</a:t>
            </a:r>
            <a:r>
              <a:rPr lang="bg-BG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1"/>
                </a:solidFill>
              </a:rPr>
              <a:t>Прогнозен брой секции с машинно гласуване – </a:t>
            </a:r>
            <a:r>
              <a:rPr lang="bg-BG" b="1" dirty="0" smtClean="0">
                <a:solidFill>
                  <a:schemeClr val="tx1"/>
                </a:solidFill>
              </a:rPr>
              <a:t>216</a:t>
            </a:r>
            <a:r>
              <a:rPr lang="bg-BG" dirty="0" smtClean="0">
                <a:solidFill>
                  <a:schemeClr val="tx1"/>
                </a:solidFill>
              </a:rPr>
              <a:t>, </a:t>
            </a:r>
            <a:r>
              <a:rPr lang="bg-BG" dirty="0">
                <a:solidFill>
                  <a:schemeClr val="tx1"/>
                </a:solidFill>
              </a:rPr>
              <a:t>съгласно сега действащия Изборен кодекс и брой на гласували на изборите за НС през юли 2021 </a:t>
            </a:r>
            <a:r>
              <a:rPr lang="bg-BG" dirty="0" smtClean="0">
                <a:solidFill>
                  <a:schemeClr val="tx1"/>
                </a:solidFill>
              </a:rPr>
              <a:t>г.;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1"/>
                </a:solidFill>
              </a:rPr>
              <a:t>Общ прогнозен брой секции – </a:t>
            </a:r>
            <a:r>
              <a:rPr lang="bg-BG" b="1" dirty="0" smtClean="0">
                <a:solidFill>
                  <a:schemeClr val="tx1"/>
                </a:solidFill>
              </a:rPr>
              <a:t>между 900 и </a:t>
            </a:r>
            <a:r>
              <a:rPr lang="bg-BG" b="1" dirty="0" smtClean="0">
                <a:solidFill>
                  <a:schemeClr val="tx1"/>
                </a:solidFill>
              </a:rPr>
              <a:t>1000</a:t>
            </a:r>
            <a:r>
              <a:rPr lang="bg-BG" dirty="0" smtClean="0">
                <a:solidFill>
                  <a:schemeClr val="tx1"/>
                </a:solidFill>
              </a:rPr>
              <a:t>, като се отчете и броя на секциите, които ще бъдат образувани по брой подадени заявления;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1"/>
                </a:solidFill>
              </a:rPr>
              <a:t>Общ прогнозен брой секции с машинно гласуване – </a:t>
            </a:r>
            <a:r>
              <a:rPr lang="bg-BG" dirty="0" smtClean="0">
                <a:solidFill>
                  <a:schemeClr val="tx1"/>
                </a:solidFill>
              </a:rPr>
              <a:t>около </a:t>
            </a:r>
            <a:r>
              <a:rPr lang="bg-BG" b="1" dirty="0" smtClean="0">
                <a:solidFill>
                  <a:schemeClr val="tx1"/>
                </a:solidFill>
              </a:rPr>
              <a:t>250</a:t>
            </a:r>
            <a:r>
              <a:rPr lang="bg-BG" dirty="0" smtClean="0">
                <a:solidFill>
                  <a:schemeClr val="tx1"/>
                </a:solidFill>
              </a:rPr>
              <a:t>, като се отчете и прогнозен брой секции с над 300 заявления;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1"/>
                </a:solidFill>
              </a:rPr>
              <a:t>Общ прогнозен брой машини в секциите извън страна – </a:t>
            </a:r>
            <a:r>
              <a:rPr lang="en-US" b="1" dirty="0" smtClean="0">
                <a:solidFill>
                  <a:schemeClr val="tx1"/>
                </a:solidFill>
              </a:rPr>
              <a:t>33</a:t>
            </a:r>
            <a:r>
              <a:rPr lang="bg-BG" b="1" dirty="0" smtClean="0">
                <a:solidFill>
                  <a:schemeClr val="tx1"/>
                </a:solidFill>
              </a:rPr>
              <a:t>0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броя като се отчете, че в поне една трета от секциите ще бъдат инсталирани по 2 машини.</a:t>
            </a:r>
          </a:p>
          <a:p>
            <a:endParaRPr lang="bg-B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r>
              <a:rPr lang="ru-RU" dirty="0" smtClean="0"/>
              <a:t>.07.2021 г.</a:t>
            </a: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10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bg-BG" dirty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2656"/>
            <a:ext cx="7772400" cy="5772921"/>
          </a:xfrm>
        </p:spPr>
        <p:txBody>
          <a:bodyPr anchor="t">
            <a:normAutofit fontScale="92500" lnSpcReduction="10000"/>
          </a:bodyPr>
          <a:lstStyle/>
          <a:p>
            <a:pPr algn="ctr"/>
            <a:r>
              <a:rPr lang="bg-BG" sz="2400" b="1" dirty="0" smtClean="0">
                <a:solidFill>
                  <a:schemeClr val="tx1"/>
                </a:solidFill>
              </a:rPr>
              <a:t>ОЧАКВАН БРОЙ СЕКЦИИ С МАШИННО ГЛАСУВАНЕ ПО ДЪРЖАВИ ЗА ИЗБОРИТЕ ЗА ПРЕЗИДЕНТ И ВИЦЕПРЕЗИДЕНТ</a:t>
            </a:r>
          </a:p>
          <a:p>
            <a:pPr algn="ctr"/>
            <a:endParaRPr lang="bg-BG" sz="24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ФР Германия – </a:t>
            </a:r>
            <a:r>
              <a:rPr lang="bg-BG" sz="2400" b="1" dirty="0" smtClean="0">
                <a:solidFill>
                  <a:schemeClr val="tx1"/>
                </a:solidFill>
              </a:rPr>
              <a:t>5</a:t>
            </a:r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r>
              <a:rPr lang="bg-BG" sz="2400" b="1" dirty="0" smtClean="0">
                <a:solidFill>
                  <a:schemeClr val="tx1"/>
                </a:solidFill>
              </a:rPr>
              <a:t> секции</a:t>
            </a:r>
            <a:r>
              <a:rPr lang="bg-BG" sz="2400" dirty="0" smtClean="0">
                <a:solidFill>
                  <a:schemeClr val="tx1"/>
                </a:solidFill>
              </a:rPr>
              <a:t>;</a:t>
            </a:r>
            <a:endParaRPr lang="bg-BG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Обединено кралство Великобритания и Северна Ирландия – </a:t>
            </a:r>
            <a:r>
              <a:rPr lang="bg-BG" sz="2400" b="1" dirty="0" smtClean="0">
                <a:solidFill>
                  <a:schemeClr val="tx1"/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r>
              <a:rPr lang="bg-BG" sz="2400" b="1" dirty="0" smtClean="0">
                <a:solidFill>
                  <a:schemeClr val="tx1"/>
                </a:solidFill>
              </a:rPr>
              <a:t> секции</a:t>
            </a:r>
            <a:r>
              <a:rPr lang="bg-BG" sz="24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Р Турция – </a:t>
            </a:r>
            <a:r>
              <a:rPr lang="bg-BG" sz="2400" b="1" dirty="0" smtClean="0">
                <a:solidFill>
                  <a:schemeClr val="tx1"/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r>
              <a:rPr lang="bg-BG" sz="2400" b="1" dirty="0" smtClean="0">
                <a:solidFill>
                  <a:schemeClr val="tx1"/>
                </a:solidFill>
              </a:rPr>
              <a:t> секции</a:t>
            </a:r>
            <a:r>
              <a:rPr lang="bg-BG" sz="24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tx1"/>
                </a:solidFill>
              </a:rPr>
              <a:t>Испания – </a:t>
            </a:r>
            <a:r>
              <a:rPr lang="en-US" sz="2400" b="1" dirty="0">
                <a:solidFill>
                  <a:schemeClr val="tx1"/>
                </a:solidFill>
              </a:rPr>
              <a:t>19</a:t>
            </a:r>
            <a:r>
              <a:rPr lang="bg-BG" sz="2400" b="1" dirty="0">
                <a:solidFill>
                  <a:schemeClr val="tx1"/>
                </a:solidFill>
              </a:rPr>
              <a:t> </a:t>
            </a:r>
            <a:r>
              <a:rPr lang="bg-BG" sz="2400" b="1" dirty="0" smtClean="0">
                <a:solidFill>
                  <a:schemeClr val="tx1"/>
                </a:solidFill>
              </a:rPr>
              <a:t>секции</a:t>
            </a:r>
            <a:r>
              <a:rPr lang="en-US" sz="2400" b="1" dirty="0">
                <a:solidFill>
                  <a:schemeClr val="tx1"/>
                </a:solidFill>
              </a:rPr>
              <a:t>;</a:t>
            </a:r>
            <a:endParaRPr lang="bg-BG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Гърция </a:t>
            </a:r>
            <a:r>
              <a:rPr lang="bg-BG" sz="2400" dirty="0">
                <a:solidFill>
                  <a:schemeClr val="tx1"/>
                </a:solidFill>
              </a:rPr>
              <a:t>– </a:t>
            </a:r>
            <a:r>
              <a:rPr lang="bg-BG" sz="2400" b="1" dirty="0">
                <a:solidFill>
                  <a:schemeClr val="tx1"/>
                </a:solidFill>
              </a:rPr>
              <a:t>10 секции </a:t>
            </a:r>
            <a:r>
              <a:rPr lang="bg-BG" sz="2400" dirty="0">
                <a:solidFill>
                  <a:schemeClr val="tx1"/>
                </a:solidFill>
              </a:rPr>
              <a:t>(в които са включени </a:t>
            </a:r>
            <a:r>
              <a:rPr lang="ru-RU" sz="2400" dirty="0">
                <a:solidFill>
                  <a:schemeClr val="tx1"/>
                </a:solidFill>
              </a:rPr>
              <a:t>Кавала, Неа Мудания, Неа Перамос, Никити, остров Лефкада, остров Лимнос, остров Тасос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  <a:endParaRPr lang="bg-BG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tx1"/>
                </a:solidFill>
              </a:rPr>
              <a:t>Нидерландия </a:t>
            </a:r>
            <a:r>
              <a:rPr lang="bg-BG" sz="2400" b="1" dirty="0">
                <a:solidFill>
                  <a:schemeClr val="tx1"/>
                </a:solidFill>
              </a:rPr>
              <a:t>– </a:t>
            </a:r>
            <a:r>
              <a:rPr lang="en-US" sz="2400" b="1" dirty="0">
                <a:solidFill>
                  <a:schemeClr val="tx1"/>
                </a:solidFill>
              </a:rPr>
              <a:t>8</a:t>
            </a:r>
            <a:r>
              <a:rPr lang="bg-BG" sz="2400" b="1" dirty="0">
                <a:solidFill>
                  <a:schemeClr val="tx1"/>
                </a:solidFill>
              </a:rPr>
              <a:t> </a:t>
            </a:r>
            <a:r>
              <a:rPr lang="bg-BG" sz="2400" b="1" dirty="0" smtClean="0">
                <a:solidFill>
                  <a:schemeClr val="tx1"/>
                </a:solidFill>
              </a:rPr>
              <a:t>секции</a:t>
            </a:r>
            <a:r>
              <a:rPr lang="bg-BG" sz="2400" dirty="0">
                <a:solidFill>
                  <a:schemeClr val="tx1"/>
                </a:solidFill>
              </a:rPr>
              <a:t>;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Австрия </a:t>
            </a:r>
            <a:r>
              <a:rPr lang="bg-BG" sz="2400" dirty="0">
                <a:solidFill>
                  <a:schemeClr val="tx1"/>
                </a:solidFill>
              </a:rPr>
              <a:t>– </a:t>
            </a:r>
            <a:r>
              <a:rPr lang="bg-BG" sz="2400" b="1" dirty="0">
                <a:solidFill>
                  <a:schemeClr val="tx1"/>
                </a:solidFill>
              </a:rPr>
              <a:t>7 секции</a:t>
            </a:r>
            <a:r>
              <a:rPr lang="bg-BG" sz="2400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САЩ – </a:t>
            </a:r>
            <a:r>
              <a:rPr lang="bg-BG" sz="2400" b="1" dirty="0" smtClean="0">
                <a:solidFill>
                  <a:schemeClr val="tx1"/>
                </a:solidFill>
              </a:rPr>
              <a:t>7 секции;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tx1"/>
                </a:solidFill>
              </a:rPr>
              <a:t>Белгия – </a:t>
            </a:r>
            <a:r>
              <a:rPr lang="bg-BG" sz="2400" b="1" dirty="0">
                <a:solidFill>
                  <a:schemeClr val="tx1"/>
                </a:solidFill>
              </a:rPr>
              <a:t>4 </a:t>
            </a:r>
            <a:r>
              <a:rPr lang="bg-BG" sz="2400" b="1" dirty="0" smtClean="0">
                <a:solidFill>
                  <a:schemeClr val="tx1"/>
                </a:solidFill>
              </a:rPr>
              <a:t>секции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bg-BG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2400" dirty="0" smtClean="0">
              <a:solidFill>
                <a:schemeClr val="tx1"/>
              </a:solidFill>
            </a:endParaRPr>
          </a:p>
          <a:p>
            <a:endParaRPr lang="bg-BG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sz="2400" dirty="0" smtClean="0">
              <a:solidFill>
                <a:schemeClr val="tx1"/>
              </a:solidFill>
            </a:endParaRPr>
          </a:p>
          <a:p>
            <a:endParaRPr lang="bg-BG" dirty="0" smtClean="0">
              <a:solidFill>
                <a:schemeClr val="tx1"/>
              </a:solidFill>
            </a:endParaRPr>
          </a:p>
          <a:p>
            <a:endParaRPr lang="bg-BG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r>
              <a:rPr lang="ru-RU" dirty="0" smtClean="0"/>
              <a:t>.07.2021 г.</a:t>
            </a:r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52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229600" cy="1143000"/>
          </a:xfrm>
        </p:spPr>
        <p:txBody>
          <a:bodyPr>
            <a:noAutofit/>
          </a:bodyPr>
          <a:lstStyle/>
          <a:p>
            <a:r>
              <a:rPr lang="bg-BG" sz="8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bg-BG" sz="88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bg-BG" sz="8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БЛАГОДАРИМ</a:t>
            </a:r>
            <a:endParaRPr lang="bg-BG" sz="8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75170"/>
            <a:ext cx="9144001" cy="176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97172"/>
            <a:ext cx="8471284" cy="1143000"/>
          </a:xfrm>
        </p:spPr>
        <p:txBody>
          <a:bodyPr>
            <a:normAutofit/>
          </a:bodyPr>
          <a:lstStyle/>
          <a:p>
            <a:r>
              <a:rPr lang="bg-BG" sz="31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Резултати от избирателните секции извън страната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23.07.2021 г.</a:t>
            </a:r>
            <a:endParaRPr lang="bg-BG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11560" y="1988840"/>
            <a:ext cx="8255260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8000" dirty="0">
                <a:latin typeface="Cambria" panose="02040503050406030204" pitchFamily="18" charset="0"/>
                <a:ea typeface="Cambria" panose="02040503050406030204" pitchFamily="18" charset="0"/>
              </a:rPr>
              <a:t>Общ брой гласували извън страната </a:t>
            </a:r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bg-BG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173 843;</a:t>
            </a:r>
          </a:p>
          <a:p>
            <a:endParaRPr lang="en-US" sz="8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Гласували в </a:t>
            </a:r>
            <a:r>
              <a:rPr lang="en-US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273 </a:t>
            </a:r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секции </a:t>
            </a:r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с машини </a:t>
            </a:r>
            <a:r>
              <a:rPr lang="bg-BG" sz="80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en-US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89 </a:t>
            </a:r>
            <a:r>
              <a:rPr lang="en-US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595</a:t>
            </a:r>
            <a:r>
              <a:rPr lang="bg-BG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en-US" sz="8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8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Гласували в </a:t>
            </a:r>
            <a:r>
              <a:rPr lang="en-US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509</a:t>
            </a:r>
            <a:r>
              <a:rPr lang="en-US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секции </a:t>
            </a:r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с бюлетини – </a:t>
            </a:r>
            <a:r>
              <a:rPr lang="bg-BG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84 248</a:t>
            </a:r>
            <a:r>
              <a:rPr lang="bg-BG" sz="8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en-US" sz="8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bg-BG" sz="8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sz="8000" dirty="0" smtClean="0">
                <a:latin typeface="Cambria" panose="02040503050406030204" pitchFamily="18" charset="0"/>
                <a:ea typeface="Cambria" panose="02040503050406030204" pitchFamily="18" charset="0"/>
              </a:rPr>
              <a:t>Няма случай на преминаване от гласуване с машини към гласуване с бюлетини в секциите извън страната.</a:t>
            </a:r>
          </a:p>
          <a:p>
            <a:endParaRPr lang="bg-BG" sz="8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8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sz="8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97172"/>
            <a:ext cx="8471284" cy="1143000"/>
          </a:xfrm>
        </p:spPr>
        <p:txBody>
          <a:bodyPr>
            <a:normAutofit/>
          </a:bodyPr>
          <a:lstStyle/>
          <a:p>
            <a:r>
              <a:rPr lang="bg-BG" sz="31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Резултати от избирателните секции извън страната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23.07.2021 г.</a:t>
            </a:r>
            <a:endParaRPr lang="bg-BG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11560" y="1988840"/>
            <a:ext cx="7920880" cy="411673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sz="59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Избиратели, включени в </a:t>
            </a:r>
            <a:r>
              <a:rPr lang="bg-BG" sz="5900" dirty="0">
                <a:latin typeface="Cambria" panose="02040503050406030204" pitchFamily="18" charset="0"/>
                <a:ea typeface="Cambria" panose="02040503050406030204" pitchFamily="18" charset="0"/>
              </a:rPr>
              <a:t>избирателните списъци </a:t>
            </a:r>
            <a:r>
              <a:rPr lang="bg-BG" sz="5900" dirty="0" smtClean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bg-BG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68 802;</a:t>
            </a:r>
          </a:p>
          <a:p>
            <a:pPr marL="0" indent="0">
              <a:buNone/>
            </a:pPr>
            <a:endParaRPr lang="bg-BG" sz="5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sz="59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Избиратели, дописани в избирателните списъци под черта – </a:t>
            </a:r>
            <a:r>
              <a:rPr lang="bg-BG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129 280</a:t>
            </a:r>
            <a:r>
              <a:rPr lang="bg-BG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en-US" sz="5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5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sz="5900" dirty="0">
                <a:latin typeface="Cambria" panose="02040503050406030204" pitchFamily="18" charset="0"/>
                <a:ea typeface="Cambria" panose="02040503050406030204" pitchFamily="18" charset="0"/>
              </a:rPr>
              <a:t>Избиратели, включени в избирателните списъци, </a:t>
            </a:r>
            <a:r>
              <a:rPr lang="bg-BG" sz="5900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които </a:t>
            </a:r>
            <a:r>
              <a:rPr lang="bg-BG" sz="5900" dirty="0">
                <a:latin typeface="Cambria" panose="02040503050406030204" pitchFamily="18" charset="0"/>
                <a:ea typeface="Cambria" panose="02040503050406030204" pitchFamily="18" charset="0"/>
              </a:rPr>
              <a:t>са </a:t>
            </a:r>
            <a:r>
              <a:rPr lang="bg-BG" sz="5900" dirty="0" smtClean="0">
                <a:latin typeface="Cambria" panose="02040503050406030204" pitchFamily="18" charset="0"/>
                <a:ea typeface="Cambria" panose="02040503050406030204" pitchFamily="18" charset="0"/>
              </a:rPr>
              <a:t>гласували </a:t>
            </a:r>
            <a:r>
              <a:rPr lang="bg-BG" sz="59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en-US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bg-BG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4 </a:t>
            </a:r>
            <a:r>
              <a:rPr lang="en-US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563;</a:t>
            </a:r>
          </a:p>
          <a:p>
            <a:pPr marL="0" indent="0">
              <a:buNone/>
            </a:pPr>
            <a:endParaRPr lang="bg-BG" sz="59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bg-BG" sz="59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Избиратели, включени в избирателните списъци, които не са гласували (или са гласували на друго място) – </a:t>
            </a:r>
            <a:r>
              <a:rPr lang="bg-BG" sz="5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24 239.</a:t>
            </a:r>
          </a:p>
          <a:p>
            <a:endParaRPr lang="bg-BG" sz="8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8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sz="8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8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sz="8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3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23.07.2021 г.</a:t>
            </a:r>
            <a:endParaRPr lang="bg-BG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11560" y="2132856"/>
            <a:ext cx="8255260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8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bg-BG" sz="8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693088"/>
              </p:ext>
            </p:extLst>
          </p:nvPr>
        </p:nvGraphicFramePr>
        <p:xfrm>
          <a:off x="467545" y="404664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5697987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135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541938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r>
              <a:rPr lang="bg-BG" sz="1200" dirty="0" smtClean="0"/>
              <a:t>15</a:t>
            </a:r>
            <a:r>
              <a:rPr lang="en-US" sz="1200" dirty="0" smtClean="0"/>
              <a:t>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5419381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r>
              <a:rPr lang="bg-BG" sz="1200" dirty="0" smtClean="0"/>
              <a:t>12</a:t>
            </a:r>
            <a:r>
              <a:rPr lang="en-US" sz="1200" dirty="0" smtClean="0"/>
              <a:t>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400796" y="5419380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/>
              <a:t>6</a:t>
            </a:r>
            <a:r>
              <a:rPr lang="bg-BG" sz="1200" dirty="0" smtClean="0"/>
              <a:t>7</a:t>
            </a:r>
            <a:r>
              <a:rPr lang="en-US" sz="1200" dirty="0" smtClean="0"/>
              <a:t>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511374" y="5419379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/>
              <a:t>32</a:t>
            </a:r>
            <a:r>
              <a:rPr lang="en-US" sz="1200" dirty="0" smtClean="0"/>
              <a:t>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586674" y="541937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/>
              <a:t>58</a:t>
            </a:r>
            <a:r>
              <a:rPr lang="en-US" sz="1200" dirty="0" smtClean="0"/>
              <a:t>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631565" y="541937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 smtClean="0"/>
              <a:t>20</a:t>
            </a:r>
            <a:r>
              <a:rPr lang="en-US" sz="1200" dirty="0" smtClean="0"/>
              <a:t>  </a:t>
            </a:r>
            <a:r>
              <a:rPr lang="bg-BG" sz="1200" dirty="0" smtClean="0"/>
              <a:t>СИК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9327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192688"/>
          </a:xfrm>
        </p:spPr>
        <p:txBody>
          <a:bodyPr>
            <a:normAutofit/>
          </a:bodyPr>
          <a:lstStyle/>
          <a:p>
            <a:pPr algn="l"/>
            <a:r>
              <a:rPr lang="bg-BG" b="1" dirty="0"/>
              <a:t>Най-голям брой гласували</a:t>
            </a:r>
            <a:r>
              <a:rPr lang="bg-BG" b="1" dirty="0" smtClean="0"/>
              <a:t>:</a:t>
            </a:r>
            <a:br>
              <a:rPr lang="bg-BG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bg-BG" sz="3100" dirty="0" err="1" smtClean="0"/>
              <a:t>Никити</a:t>
            </a:r>
            <a:r>
              <a:rPr lang="bg-BG" sz="3100" dirty="0" smtClean="0"/>
              <a:t>, Гърция </a:t>
            </a:r>
            <a:r>
              <a:rPr lang="bg-BG" sz="3100" dirty="0"/>
              <a:t>- </a:t>
            </a:r>
            <a:r>
              <a:rPr lang="bg-BG" sz="3100" b="1" dirty="0"/>
              <a:t>1382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bg-BG" sz="3100" dirty="0"/>
              <a:t>Неа </a:t>
            </a:r>
            <a:r>
              <a:rPr lang="bg-BG" sz="3100" dirty="0" err="1" smtClean="0"/>
              <a:t>Перамос</a:t>
            </a:r>
            <a:r>
              <a:rPr lang="bg-BG" sz="3100" dirty="0" smtClean="0"/>
              <a:t>, Гърция </a:t>
            </a:r>
            <a:r>
              <a:rPr lang="bg-BG" sz="3100" dirty="0"/>
              <a:t>- </a:t>
            </a:r>
            <a:r>
              <a:rPr lang="bg-BG" sz="3100" b="1" dirty="0"/>
              <a:t>1093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bg-BG" sz="3100" dirty="0"/>
              <a:t>Мюнхен </a:t>
            </a:r>
            <a:r>
              <a:rPr lang="bg-BG" sz="3100" dirty="0" smtClean="0"/>
              <a:t>1 (Генерално </a:t>
            </a:r>
            <a:r>
              <a:rPr lang="bg-BG" sz="3100" dirty="0"/>
              <a:t>консулство 1</a:t>
            </a:r>
            <a:r>
              <a:rPr lang="bg-BG" sz="3100" dirty="0" smtClean="0"/>
              <a:t>),                  ФР Германия </a:t>
            </a:r>
            <a:r>
              <a:rPr lang="bg-BG" sz="3100" dirty="0"/>
              <a:t>- </a:t>
            </a:r>
            <a:r>
              <a:rPr lang="bg-BG" sz="3100" b="1" dirty="0"/>
              <a:t>870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bg-BG" sz="3100" dirty="0"/>
              <a:t>Бурса, район </a:t>
            </a:r>
            <a:r>
              <a:rPr lang="bg-BG" sz="3100" dirty="0" err="1"/>
              <a:t>Османгази</a:t>
            </a:r>
            <a:r>
              <a:rPr lang="bg-BG" sz="3100" dirty="0"/>
              <a:t> (</a:t>
            </a:r>
            <a:r>
              <a:rPr lang="bg-BG" sz="3100" dirty="0" err="1"/>
              <a:t>Оваакча</a:t>
            </a:r>
            <a:r>
              <a:rPr lang="bg-BG" sz="3100" dirty="0" smtClean="0"/>
              <a:t>), Турция </a:t>
            </a:r>
            <a:r>
              <a:rPr lang="bg-BG" sz="3100" dirty="0"/>
              <a:t>- </a:t>
            </a:r>
            <a:r>
              <a:rPr lang="bg-BG" sz="3100" b="1" dirty="0"/>
              <a:t>706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bg-BG" sz="3100" dirty="0"/>
              <a:t>Измир, район </a:t>
            </a:r>
            <a:r>
              <a:rPr lang="bg-BG" sz="3100" dirty="0" err="1"/>
              <a:t>Борнова</a:t>
            </a:r>
            <a:r>
              <a:rPr lang="bg-BG" sz="3100" dirty="0"/>
              <a:t> </a:t>
            </a:r>
            <a:r>
              <a:rPr lang="bg-BG" sz="3100" dirty="0" smtClean="0"/>
              <a:t>3, Турция </a:t>
            </a:r>
            <a:r>
              <a:rPr lang="bg-BG" sz="3100" dirty="0"/>
              <a:t>– </a:t>
            </a:r>
            <a:r>
              <a:rPr lang="bg-BG" sz="3100" b="1" dirty="0"/>
              <a:t>680</a:t>
            </a:r>
            <a:r>
              <a:rPr lang="en-US" sz="3100" dirty="0"/>
              <a:t/>
            </a:r>
            <a:br>
              <a:rPr lang="en-US" sz="3100" dirty="0"/>
            </a:br>
            <a:endParaRPr lang="ru-RU" sz="3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9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192688"/>
          </a:xfrm>
        </p:spPr>
        <p:txBody>
          <a:bodyPr>
            <a:normAutofit fontScale="90000"/>
          </a:bodyPr>
          <a:lstStyle/>
          <a:p>
            <a:pPr algn="l"/>
            <a:r>
              <a:rPr lang="bg-BG" b="1" dirty="0"/>
              <a:t>Най-малък брой гласували:</a:t>
            </a:r>
            <a:r>
              <a:rPr lang="en-US" dirty="0"/>
              <a:t/>
            </a:r>
            <a:br>
              <a:rPr lang="en-US" dirty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sz="4000" dirty="0" smtClean="0"/>
              <a:t>Сао Пауло, </a:t>
            </a:r>
            <a:r>
              <a:rPr lang="bg-BG" sz="4000" dirty="0"/>
              <a:t>Бразилия</a:t>
            </a:r>
            <a:r>
              <a:rPr lang="bg-BG" sz="4000" dirty="0" smtClean="0"/>
              <a:t> </a:t>
            </a:r>
            <a:r>
              <a:rPr lang="bg-BG" sz="4000" dirty="0"/>
              <a:t>– 9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bg-BG" sz="4000" dirty="0" smtClean="0"/>
              <a:t>Бразилия(Посолство), </a:t>
            </a:r>
            <a:r>
              <a:rPr lang="bg-BG" sz="4000" dirty="0"/>
              <a:t>Бразилия</a:t>
            </a:r>
            <a:r>
              <a:rPr lang="bg-BG" sz="4000" dirty="0" smtClean="0"/>
              <a:t> </a:t>
            </a:r>
            <a:r>
              <a:rPr lang="bg-BG" sz="4000" dirty="0"/>
              <a:t>- 9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bg-BG" sz="4000" dirty="0" smtClean="0"/>
              <a:t>Тунис </a:t>
            </a:r>
            <a:r>
              <a:rPr lang="bg-BG" sz="4000" dirty="0"/>
              <a:t>(Посолство</a:t>
            </a:r>
            <a:r>
              <a:rPr lang="bg-BG" sz="4000" dirty="0" smtClean="0"/>
              <a:t>), </a:t>
            </a:r>
            <a:r>
              <a:rPr lang="bg-BG" sz="4000" dirty="0"/>
              <a:t>Тунис</a:t>
            </a:r>
            <a:r>
              <a:rPr lang="bg-BG" sz="4000" dirty="0" smtClean="0"/>
              <a:t> </a:t>
            </a:r>
            <a:r>
              <a:rPr lang="bg-BG" sz="4000" dirty="0"/>
              <a:t>- 10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bg-BG" sz="4000" dirty="0" smtClean="0"/>
              <a:t>Екатеринбург </a:t>
            </a:r>
            <a:r>
              <a:rPr lang="bg-BG" sz="4000" dirty="0"/>
              <a:t>(Консулство</a:t>
            </a:r>
            <a:r>
              <a:rPr lang="bg-BG" sz="4000" dirty="0" smtClean="0"/>
              <a:t>),</a:t>
            </a:r>
            <a:r>
              <a:rPr lang="bg-BG" sz="4000" dirty="0"/>
              <a:t> Русия</a:t>
            </a:r>
            <a:r>
              <a:rPr lang="bg-BG" sz="4000" dirty="0" smtClean="0"/>
              <a:t> </a:t>
            </a:r>
            <a:r>
              <a:rPr lang="bg-BG" sz="4000" dirty="0"/>
              <a:t>- 11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bg-BG" sz="4000" dirty="0" smtClean="0"/>
              <a:t>Техеран </a:t>
            </a:r>
            <a:r>
              <a:rPr lang="bg-BG" sz="4000" dirty="0"/>
              <a:t>(Посолство</a:t>
            </a:r>
            <a:r>
              <a:rPr lang="bg-BG" sz="4000" dirty="0" smtClean="0"/>
              <a:t>), </a:t>
            </a:r>
            <a:r>
              <a:rPr lang="bg-BG" sz="4000" dirty="0"/>
              <a:t>Иран</a:t>
            </a:r>
            <a:r>
              <a:rPr lang="bg-BG" sz="4000" dirty="0" smtClean="0"/>
              <a:t> </a:t>
            </a:r>
            <a:r>
              <a:rPr lang="bg-BG" sz="4000" dirty="0"/>
              <a:t>– 13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bg-BG" sz="4000" dirty="0" smtClean="0"/>
              <a:t>Хавана </a:t>
            </a:r>
            <a:r>
              <a:rPr lang="bg-BG" sz="4000" dirty="0"/>
              <a:t>(Посолство</a:t>
            </a:r>
            <a:r>
              <a:rPr lang="bg-BG" sz="4000" dirty="0" smtClean="0"/>
              <a:t>), </a:t>
            </a:r>
            <a:r>
              <a:rPr lang="bg-BG" sz="4000" dirty="0"/>
              <a:t>Куба</a:t>
            </a:r>
            <a:r>
              <a:rPr lang="bg-BG" sz="4000" dirty="0" smtClean="0"/>
              <a:t> </a:t>
            </a:r>
            <a:r>
              <a:rPr lang="bg-BG" sz="4000" dirty="0"/>
              <a:t>– 14</a:t>
            </a:r>
            <a:r>
              <a:rPr lang="en-US" sz="4000" dirty="0"/>
              <a:t/>
            </a:r>
            <a:br>
              <a:rPr lang="en-US" sz="4000" dirty="0"/>
            </a:br>
            <a:endParaRPr lang="ru-RU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5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32648"/>
          </a:xfrm>
        </p:spPr>
        <p:txBody>
          <a:bodyPr anchor="t">
            <a:normAutofit fontScale="90000"/>
          </a:bodyPr>
          <a:lstStyle/>
          <a:p>
            <a:r>
              <a:rPr lang="ru-RU" sz="3600" b="1" dirty="0" err="1" smtClean="0"/>
              <a:t>Най</a:t>
            </a:r>
            <a:r>
              <a:rPr lang="ru-RU" sz="3600" b="1" dirty="0" smtClean="0"/>
              <a:t>-много </a:t>
            </a:r>
            <a:r>
              <a:rPr lang="ru-RU" sz="3600" b="1" dirty="0" err="1"/>
              <a:t>гласували</a:t>
            </a:r>
            <a:r>
              <a:rPr lang="ru-RU" sz="3600" b="1" dirty="0"/>
              <a:t> </a:t>
            </a:r>
            <a:r>
              <a:rPr lang="ru-RU" sz="3600" b="1" dirty="0" smtClean="0"/>
              <a:t>в секция </a:t>
            </a:r>
            <a:r>
              <a:rPr lang="ru-RU" sz="3600" b="1" dirty="0" err="1" smtClean="0"/>
              <a:t>със</a:t>
            </a:r>
            <a:r>
              <a:rPr lang="ru-RU" sz="3600" b="1" dirty="0" smtClean="0"/>
              <a:t> СУЕМГ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607550"/>
              </p:ext>
            </p:extLst>
          </p:nvPr>
        </p:nvGraphicFramePr>
        <p:xfrm>
          <a:off x="611560" y="1700808"/>
          <a:ext cx="8075240" cy="3644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4353">
                  <a:extLst>
                    <a:ext uri="{9D8B030D-6E8A-4147-A177-3AD203B41FA5}">
                      <a16:colId xmlns:a16="http://schemas.microsoft.com/office/drawing/2014/main" val="3949786902"/>
                    </a:ext>
                  </a:extLst>
                </a:gridCol>
                <a:gridCol w="1820887">
                  <a:extLst>
                    <a:ext uri="{9D8B030D-6E8A-4147-A177-3AD203B41FA5}">
                      <a16:colId xmlns:a16="http://schemas.microsoft.com/office/drawing/2014/main" val="215779101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Секция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Брой гласували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570882"/>
                  </a:ext>
                </a:extLst>
              </a:tr>
              <a:tr h="475675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Мюнхен 1</a:t>
                      </a:r>
                      <a:r>
                        <a:rPr lang="en-US" sz="2200" dirty="0" smtClean="0"/>
                        <a:t> </a:t>
                      </a:r>
                      <a:r>
                        <a:rPr lang="ru-RU" sz="2200" dirty="0" smtClean="0"/>
                        <a:t>(</a:t>
                      </a:r>
                      <a:r>
                        <a:rPr lang="ru-RU" sz="2200" dirty="0" err="1" smtClean="0"/>
                        <a:t>Генерално</a:t>
                      </a:r>
                      <a:r>
                        <a:rPr lang="ru-RU" sz="2200" dirty="0" smtClean="0"/>
                        <a:t> </a:t>
                      </a:r>
                      <a:r>
                        <a:rPr lang="ru-RU" sz="2200" dirty="0" err="1" smtClean="0"/>
                        <a:t>консулство</a:t>
                      </a:r>
                      <a:r>
                        <a:rPr lang="ru-RU" sz="2200" dirty="0" smtClean="0"/>
                        <a:t> 1),</a:t>
                      </a:r>
                      <a:r>
                        <a:rPr lang="bg-BG" sz="2200" dirty="0" smtClean="0"/>
                        <a:t> ФР Германия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200" dirty="0" smtClean="0"/>
                        <a:t>870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728668"/>
                  </a:ext>
                </a:extLst>
              </a:tr>
              <a:tr h="475675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Бурса, район </a:t>
                      </a:r>
                      <a:r>
                        <a:rPr lang="ru-RU" sz="2200" dirty="0" err="1" smtClean="0"/>
                        <a:t>Османгази</a:t>
                      </a:r>
                      <a:r>
                        <a:rPr lang="ru-RU" sz="2200" dirty="0" smtClean="0"/>
                        <a:t> (</a:t>
                      </a:r>
                      <a:r>
                        <a:rPr lang="ru-RU" sz="2200" dirty="0" err="1" smtClean="0"/>
                        <a:t>Оваакча</a:t>
                      </a:r>
                      <a:r>
                        <a:rPr lang="ru-RU" sz="2200" dirty="0" smtClean="0"/>
                        <a:t>), Р Турция</a:t>
                      </a:r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706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813591"/>
                  </a:ext>
                </a:extLst>
              </a:tr>
              <a:tr h="475675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Измир, район </a:t>
                      </a:r>
                      <a:r>
                        <a:rPr lang="ru-RU" sz="2200" dirty="0" err="1" smtClean="0"/>
                        <a:t>Борнова</a:t>
                      </a:r>
                      <a:r>
                        <a:rPr lang="ru-RU" sz="2200" dirty="0" smtClean="0"/>
                        <a:t> 3</a:t>
                      </a:r>
                      <a:r>
                        <a:rPr lang="bg-BG" sz="2200" dirty="0" smtClean="0"/>
                        <a:t>,</a:t>
                      </a:r>
                      <a:r>
                        <a:rPr lang="bg-BG" sz="2200" baseline="0" dirty="0" smtClean="0"/>
                        <a:t> Р Турция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200" dirty="0" smtClean="0"/>
                        <a:t>680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16966"/>
                  </a:ext>
                </a:extLst>
              </a:tr>
              <a:tr h="475675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Берлин 3 -Посолство, </a:t>
                      </a:r>
                      <a:r>
                        <a:rPr lang="bg-BG" sz="2200" dirty="0" err="1" smtClean="0"/>
                        <a:t>Мауерщрасе</a:t>
                      </a:r>
                      <a:r>
                        <a:rPr lang="bg-BG" sz="2200" dirty="0" smtClean="0"/>
                        <a:t>, ФР Германия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621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951879"/>
                  </a:ext>
                </a:extLst>
              </a:tr>
              <a:tr h="475675">
                <a:tc>
                  <a:txBody>
                    <a:bodyPr/>
                    <a:lstStyle/>
                    <a:p>
                      <a:r>
                        <a:rPr lang="bg-BG" sz="2200" dirty="0" err="1" smtClean="0"/>
                        <a:t>Чорлу</a:t>
                      </a:r>
                      <a:r>
                        <a:rPr lang="bg-BG" sz="2200" dirty="0" smtClean="0"/>
                        <a:t>, кв. </a:t>
                      </a:r>
                      <a:r>
                        <a:rPr lang="bg-BG" sz="2200" dirty="0" err="1" smtClean="0"/>
                        <a:t>Шейхсинан</a:t>
                      </a:r>
                      <a:r>
                        <a:rPr lang="bg-BG" sz="2200" dirty="0" smtClean="0"/>
                        <a:t> 1, Р Турция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614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52099"/>
                  </a:ext>
                </a:extLst>
              </a:tr>
              <a:tr h="475675">
                <a:tc>
                  <a:txBody>
                    <a:bodyPr/>
                    <a:lstStyle/>
                    <a:p>
                      <a:r>
                        <a:rPr lang="bg-BG" sz="2200" dirty="0" smtClean="0"/>
                        <a:t>Лондон (</a:t>
                      </a:r>
                      <a:r>
                        <a:rPr lang="bg-BG" sz="2200" dirty="0" err="1" smtClean="0"/>
                        <a:t>Баркинг</a:t>
                      </a:r>
                      <a:r>
                        <a:rPr lang="bg-BG" sz="2200" dirty="0" smtClean="0"/>
                        <a:t> 1), Обединено кралство Великобритания и Северна</a:t>
                      </a:r>
                      <a:r>
                        <a:rPr lang="bg-BG" sz="2200" baseline="0" dirty="0" smtClean="0"/>
                        <a:t> Ирландия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613</a:t>
                      </a:r>
                    </a:p>
                    <a:p>
                      <a:pPr algn="ctr"/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18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2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91264" cy="5832648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bg-BG" dirty="0" smtClean="0"/>
              <a:t>В</a:t>
            </a:r>
            <a:r>
              <a:rPr lang="bg-BG" b="1" dirty="0" smtClean="0"/>
              <a:t> 31 </a:t>
            </a:r>
            <a:r>
              <a:rPr lang="bg-BG" b="1" dirty="0" smtClean="0"/>
              <a:t>секции</a:t>
            </a:r>
            <a:r>
              <a:rPr lang="en-US" b="1" dirty="0" smtClean="0"/>
              <a:t> </a:t>
            </a:r>
            <a:r>
              <a:rPr lang="bg-BG" dirty="0" smtClean="0"/>
              <a:t>(4% от всички секции)</a:t>
            </a:r>
            <a:r>
              <a:rPr lang="bg-BG" b="1" dirty="0" smtClean="0"/>
              <a:t> </a:t>
            </a:r>
            <a:r>
              <a:rPr lang="bg-BG" dirty="0" smtClean="0"/>
              <a:t>са </a:t>
            </a:r>
            <a:r>
              <a:rPr lang="bg-BG" dirty="0"/>
              <a:t>гласували </a:t>
            </a:r>
            <a:r>
              <a:rPr lang="bg-BG" dirty="0" smtClean="0"/>
              <a:t>над </a:t>
            </a:r>
            <a:r>
              <a:rPr lang="bg-BG" b="1" dirty="0"/>
              <a:t>500 души 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В </a:t>
            </a:r>
            <a:r>
              <a:rPr lang="bg-BG" b="1" dirty="0"/>
              <a:t>183 </a:t>
            </a:r>
            <a:r>
              <a:rPr lang="bg-BG" b="1" dirty="0" smtClean="0"/>
              <a:t>секции </a:t>
            </a:r>
            <a:r>
              <a:rPr lang="bg-BG" dirty="0" smtClean="0"/>
              <a:t>(23% от всички секции)</a:t>
            </a:r>
            <a:r>
              <a:rPr lang="bg-BG" b="1" dirty="0" smtClean="0"/>
              <a:t> </a:t>
            </a:r>
            <a:r>
              <a:rPr lang="bg-BG" dirty="0"/>
              <a:t>са гласували </a:t>
            </a:r>
            <a:r>
              <a:rPr lang="bg-BG" dirty="0" smtClean="0"/>
              <a:t>между </a:t>
            </a:r>
            <a:r>
              <a:rPr lang="bg-BG" b="1" dirty="0"/>
              <a:t>300 и 500 </a:t>
            </a:r>
            <a:r>
              <a:rPr lang="bg-BG" b="1" dirty="0" smtClean="0"/>
              <a:t>души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В </a:t>
            </a:r>
            <a:r>
              <a:rPr lang="bg-BG" b="1" dirty="0"/>
              <a:t>396 секции</a:t>
            </a:r>
            <a:r>
              <a:rPr lang="bg-BG" dirty="0" smtClean="0"/>
              <a:t> </a:t>
            </a:r>
            <a:r>
              <a:rPr lang="bg-BG" dirty="0" smtClean="0"/>
              <a:t>(51% от всички секции) са </a:t>
            </a:r>
            <a:r>
              <a:rPr lang="bg-BG" dirty="0" smtClean="0"/>
              <a:t>гласували между </a:t>
            </a:r>
            <a:r>
              <a:rPr lang="bg-BG" b="1" dirty="0"/>
              <a:t>100 и 300 </a:t>
            </a:r>
            <a:r>
              <a:rPr lang="bg-BG" b="1" dirty="0" smtClean="0"/>
              <a:t>души</a:t>
            </a:r>
            <a:r>
              <a:rPr lang="en-US" dirty="0"/>
              <a:t/>
            </a:r>
            <a:br>
              <a:rPr lang="en-US" dirty="0"/>
            </a:br>
            <a:r>
              <a:rPr lang="bg-BG" dirty="0"/>
              <a:t>В </a:t>
            </a:r>
            <a:r>
              <a:rPr lang="bg-BG" b="1" dirty="0" smtClean="0"/>
              <a:t>172 секции </a:t>
            </a:r>
            <a:r>
              <a:rPr lang="bg-BG" dirty="0"/>
              <a:t>(</a:t>
            </a:r>
            <a:r>
              <a:rPr lang="bg-BG" dirty="0" smtClean="0"/>
              <a:t>22% </a:t>
            </a:r>
            <a:r>
              <a:rPr lang="bg-BG" dirty="0"/>
              <a:t>от всички секции)</a:t>
            </a:r>
            <a:r>
              <a:rPr lang="bg-BG" b="1" dirty="0"/>
              <a:t> </a:t>
            </a:r>
            <a:r>
              <a:rPr lang="bg-BG" dirty="0" smtClean="0"/>
              <a:t>са </a:t>
            </a:r>
            <a:r>
              <a:rPr lang="bg-BG" dirty="0"/>
              <a:t>гласували </a:t>
            </a:r>
            <a:r>
              <a:rPr lang="bg-BG" dirty="0" smtClean="0"/>
              <a:t>под </a:t>
            </a:r>
            <a:r>
              <a:rPr lang="bg-BG" b="1" dirty="0" smtClean="0"/>
              <a:t>100 </a:t>
            </a:r>
            <a:r>
              <a:rPr lang="bg-BG" b="1" dirty="0" smtClean="0"/>
              <a:t>души </a:t>
            </a:r>
            <a:r>
              <a:rPr lang="en-US" dirty="0"/>
              <a:t/>
            </a:r>
            <a:br>
              <a:rPr lang="en-US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81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bg-BG" dirty="0" smtClean="0"/>
              <a:t>23</a:t>
            </a:r>
            <a:r>
              <a:rPr lang="en-US" dirty="0" smtClean="0"/>
              <a:t>.0</a:t>
            </a:r>
            <a:r>
              <a:rPr lang="bg-BG" dirty="0" smtClean="0"/>
              <a:t>7</a:t>
            </a:r>
            <a:r>
              <a:rPr lang="en-US" dirty="0" smtClean="0"/>
              <a:t>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en-US" dirty="0"/>
              <a:t/>
            </a:r>
            <a:br>
              <a:rPr lang="en-US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2309" y="6237312"/>
            <a:ext cx="3191691" cy="615897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671568"/>
              </p:ext>
            </p:extLst>
          </p:nvPr>
        </p:nvGraphicFramePr>
        <p:xfrm>
          <a:off x="323528" y="1124744"/>
          <a:ext cx="4438328" cy="3812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623430"/>
              </p:ext>
            </p:extLst>
          </p:nvPr>
        </p:nvGraphicFramePr>
        <p:xfrm>
          <a:off x="4895529" y="1124744"/>
          <a:ext cx="3924944" cy="3886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29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3017</TotalTime>
  <Words>772</Words>
  <Application>Microsoft Office PowerPoint</Application>
  <PresentationFormat>On-screen Show (4:3)</PresentationFormat>
  <Paragraphs>153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Office Theme</vt:lpstr>
      <vt:lpstr>ИЗБОРИ ЗА НАРОДНИ ПРЕДСТАВИТЕЛИ  ЗА НАРОДНО СЪБРАНИЕ 11.07.2021 г. ИЗВЪН СТРАНАТА </vt:lpstr>
      <vt:lpstr>Резултати от избирателните секции извън страната</vt:lpstr>
      <vt:lpstr>Резултати от избирателните секции извън страната</vt:lpstr>
      <vt:lpstr>PowerPoint Presentation</vt:lpstr>
      <vt:lpstr>Най-голям брой гласували:  Никити, Гърция - 1382 Неа Перамос, Гърция - 1093 Мюнхен 1 (Генерално консулство 1),                  ФР Германия - 870 Бурса, район Османгази (Оваакча), Турция - 706 Измир, район Борнова 3, Турция – 680 </vt:lpstr>
      <vt:lpstr>Най-малък брой гласували:  Сао Пауло, Бразилия – 9 Бразилия(Посолство), Бразилия - 9 Тунис (Посолство), Тунис - 10 Екатеринбург (Консулство), Русия - 11 Техеран (Посолство), Иран – 13 Хавана (Посолство), Куба – 14 </vt:lpstr>
      <vt:lpstr>Най-много гласували в секция със СУЕМГ        </vt:lpstr>
      <vt:lpstr> В 31 секции (4% от всички секции) са гласували над 500 души  В 183 секции (23% от всички секции) са гласували между 300 и 500 души В 396 секции (51% от всички секции) са гласували между 100 и 300 души В 172 секции (22% от всички секции) са гласували под 100 души   </vt:lpstr>
      <vt:lpstr>   </vt:lpstr>
      <vt:lpstr> В 104 секции са гласували между     60 и 100 души В 34 секции са гласували между      40 и 60 души В 34 секции са гласували по-малко от 40 души  </vt:lpstr>
      <vt:lpstr> Гласували под 40 души в секции, открити чрез подаване на 40  заявления:  Крайстчърч, Нова Зеландия – 39 гласували; Уинипег, Канада – 36 гласували; Будьо, Норвегия – 35 гласували; Осака, Япония – 33 гласували; Баваро, Доминиканска република – 25 гласували; Сургут, Русия – 23 гласували; Сао Пауло, Бразилия – 9 гласували.  </vt:lpstr>
      <vt:lpstr> </vt:lpstr>
      <vt:lpstr> </vt:lpstr>
      <vt:lpstr> </vt:lpstr>
      <vt:lpstr> </vt:lpstr>
      <vt:lpstr> </vt:lpstr>
      <vt:lpstr> </vt:lpstr>
      <vt:lpstr> БЛАГОДАРИМ</vt:lpstr>
    </vt:vector>
  </TitlesOfParts>
  <Company>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ПАРЛАМЕНТАРНИ ИЗБОРИ 2014</dc:title>
  <dc:creator>mvnr</dc:creator>
  <cp:lastModifiedBy>Kalin Anastasov</cp:lastModifiedBy>
  <cp:revision>131</cp:revision>
  <cp:lastPrinted>2021-07-23T07:06:56Z</cp:lastPrinted>
  <dcterms:created xsi:type="dcterms:W3CDTF">2014-09-17T20:02:17Z</dcterms:created>
  <dcterms:modified xsi:type="dcterms:W3CDTF">2021-07-23T07:07:07Z</dcterms:modified>
</cp:coreProperties>
</file>